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1"/>
  </p:notesMasterIdLst>
  <p:sldIdLst>
    <p:sldId id="256" r:id="rId2"/>
    <p:sldId id="257" r:id="rId3"/>
    <p:sldId id="258" r:id="rId4"/>
    <p:sldId id="265"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84531" autoAdjust="0"/>
  </p:normalViewPr>
  <p:slideViewPr>
    <p:cSldViewPr snapToGrid="0">
      <p:cViewPr varScale="1">
        <p:scale>
          <a:sx n="93" d="100"/>
          <a:sy n="93" d="100"/>
        </p:scale>
        <p:origin x="5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esti\thinkful-excel-projects\lariat-rental-car-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esti\thinkful-excel-projects\lariat-rental-car-projec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[lariat-rental-car-project.xlsx] Baseline PivotTables-Charts!PivotTable35</c:name>
    <c:fmtId val="3"/>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4804171556577828E-2"/>
          <c:y val="0.12797192433380028"/>
          <c:w val="0.9228934694051999"/>
          <c:h val="0.78384868675439279"/>
        </c:manualLayout>
      </c:layout>
      <c:barChart>
        <c:barDir val="col"/>
        <c:grouping val="clustered"/>
        <c:varyColors val="0"/>
        <c:ser>
          <c:idx val="0"/>
          <c:order val="0"/>
          <c:tx>
            <c:strRef>
              <c:f>' Baseline PivotTables-Charts'!$C$16</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 Baseline PivotTables-Charts'!$B$17:$B$26</c:f>
              <c:strCache>
                <c:ptCount val="10"/>
                <c:pt idx="0">
                  <c:v>2018 Daewoo Nubira</c:v>
                </c:pt>
                <c:pt idx="1">
                  <c:v>2017 Oldsmobile Toronado</c:v>
                </c:pt>
                <c:pt idx="2">
                  <c:v>2017 Audi 5000CS</c:v>
                </c:pt>
                <c:pt idx="3">
                  <c:v>2017 Acura Integra</c:v>
                </c:pt>
                <c:pt idx="4">
                  <c:v>2016 Toyota Venza</c:v>
                </c:pt>
                <c:pt idx="5">
                  <c:v>2017 Audi A5</c:v>
                </c:pt>
                <c:pt idx="6">
                  <c:v>2016 Bentley Continental</c:v>
                </c:pt>
                <c:pt idx="7">
                  <c:v>2017 GMC Rally Wagon 3500</c:v>
                </c:pt>
                <c:pt idx="8">
                  <c:v>2016 Oldsmobile Regency</c:v>
                </c:pt>
                <c:pt idx="9">
                  <c:v>2017 Chevrolet Avalanche 2500</c:v>
                </c:pt>
              </c:strCache>
            </c:strRef>
          </c:cat>
          <c:val>
            <c:numRef>
              <c:f>' Baseline PivotTables-Charts'!$C$17:$C$26</c:f>
              <c:numCache>
                <c:formatCode>_("$"* #,##0_);_("$"* \(#,##0\);_("$"* "-"_);_(@_)</c:formatCode>
                <c:ptCount val="10"/>
                <c:pt idx="0">
                  <c:v>-3271.26</c:v>
                </c:pt>
                <c:pt idx="1">
                  <c:v>-2098.7999999999993</c:v>
                </c:pt>
                <c:pt idx="2">
                  <c:v>-1972.3999999999996</c:v>
                </c:pt>
                <c:pt idx="3">
                  <c:v>-1791.3500000000004</c:v>
                </c:pt>
                <c:pt idx="4">
                  <c:v>-1609.1899999999996</c:v>
                </c:pt>
                <c:pt idx="5">
                  <c:v>-1564.6899999999987</c:v>
                </c:pt>
                <c:pt idx="6">
                  <c:v>-1461.2199999999993</c:v>
                </c:pt>
                <c:pt idx="7">
                  <c:v>-1416.3100000000004</c:v>
                </c:pt>
                <c:pt idx="8">
                  <c:v>-1173.9099999999999</c:v>
                </c:pt>
                <c:pt idx="9">
                  <c:v>-860.01000000000022</c:v>
                </c:pt>
              </c:numCache>
            </c:numRef>
          </c:val>
          <c:extLst>
            <c:ext xmlns:c16="http://schemas.microsoft.com/office/drawing/2014/chart" uri="{C3380CC4-5D6E-409C-BE32-E72D297353CC}">
              <c16:uniqueId val="{00000000-6AF5-4755-8CB2-E4E16AE349AB}"/>
            </c:ext>
          </c:extLst>
        </c:ser>
        <c:dLbls>
          <c:dLblPos val="outEnd"/>
          <c:showLegendKey val="0"/>
          <c:showVal val="1"/>
          <c:showCatName val="0"/>
          <c:showSerName val="0"/>
          <c:showPercent val="0"/>
          <c:showBubbleSize val="0"/>
        </c:dLbls>
        <c:gapWidth val="219"/>
        <c:axId val="200179071"/>
        <c:axId val="200176159"/>
      </c:barChart>
      <c:catAx>
        <c:axId val="200179071"/>
        <c:scaling>
          <c:orientation val="minMax"/>
        </c:scaling>
        <c:delete val="0"/>
        <c:axPos val="b"/>
        <c:numFmt formatCode="General" sourceLinked="1"/>
        <c:majorTickMark val="out"/>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176159"/>
        <c:crosses val="autoZero"/>
        <c:auto val="1"/>
        <c:lblAlgn val="ctr"/>
        <c:lblOffset val="100"/>
        <c:noMultiLvlLbl val="0"/>
      </c:catAx>
      <c:valAx>
        <c:axId val="200176159"/>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179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[lariat-rental-car-project.xlsx]Strategy 1 PivotTables-Charts!PivotTable39</c:name>
    <c:fmtId val="9"/>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0035025182848473E-2"/>
          <c:y val="4.4305961472310008E-2"/>
          <c:w val="0.91072768452188702"/>
          <c:h val="0.65128102481112726"/>
        </c:manualLayout>
      </c:layout>
      <c:barChart>
        <c:barDir val="col"/>
        <c:grouping val="clustered"/>
        <c:varyColors val="0"/>
        <c:ser>
          <c:idx val="0"/>
          <c:order val="0"/>
          <c:tx>
            <c:strRef>
              <c:f>'Strategy 1 PivotTables-Charts'!$C$16</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'Strategy 1 PivotTables-Charts'!$B$17:$B$26</c:f>
              <c:strCache>
                <c:ptCount val="10"/>
                <c:pt idx="0">
                  <c:v>2017 Mercury Lynx</c:v>
                </c:pt>
                <c:pt idx="1">
                  <c:v>2017 Volvo XC90</c:v>
                </c:pt>
                <c:pt idx="2">
                  <c:v>2016 Cadillac Catera</c:v>
                </c:pt>
                <c:pt idx="3">
                  <c:v>2017 Austin Mini Cooper S</c:v>
                </c:pt>
                <c:pt idx="4">
                  <c:v>2018 Suzuki Reno</c:v>
                </c:pt>
                <c:pt idx="5">
                  <c:v>2017 Bentley Continental GTC</c:v>
                </c:pt>
                <c:pt idx="6">
                  <c:v>2016 GMC Jimmy</c:v>
                </c:pt>
                <c:pt idx="7">
                  <c:v>2017 Mercedes-Benz CL65 AMG</c:v>
                </c:pt>
                <c:pt idx="8">
                  <c:v>2016 Mitsubishi Expo</c:v>
                </c:pt>
                <c:pt idx="9">
                  <c:v>2018 Volkswagen Jetta III</c:v>
                </c:pt>
              </c:strCache>
            </c:strRef>
          </c:cat>
          <c:val>
            <c:numRef>
              <c:f>'Strategy 1 PivotTables-Charts'!$C$17:$C$26</c:f>
              <c:numCache>
                <c:formatCode>_("$"* #,##0_);_("$"* \(#,##0\);_("$"* "-"_);_(@_)</c:formatCode>
                <c:ptCount val="10"/>
                <c:pt idx="0">
                  <c:v>1865.7700000000004</c:v>
                </c:pt>
                <c:pt idx="1">
                  <c:v>1892.6999999999989</c:v>
                </c:pt>
                <c:pt idx="2">
                  <c:v>1902.9400000000005</c:v>
                </c:pt>
                <c:pt idx="3">
                  <c:v>1913.369999999999</c:v>
                </c:pt>
                <c:pt idx="4">
                  <c:v>1914.67</c:v>
                </c:pt>
                <c:pt idx="5">
                  <c:v>1915.2600000000002</c:v>
                </c:pt>
                <c:pt idx="6">
                  <c:v>1919.3099999999995</c:v>
                </c:pt>
                <c:pt idx="7">
                  <c:v>1937.5699999999997</c:v>
                </c:pt>
                <c:pt idx="8">
                  <c:v>1940.3400000000001</c:v>
                </c:pt>
                <c:pt idx="9">
                  <c:v>1946.7600000000002</c:v>
                </c:pt>
              </c:numCache>
            </c:numRef>
          </c:val>
          <c:extLst>
            <c:ext xmlns:c16="http://schemas.microsoft.com/office/drawing/2014/chart" uri="{C3380CC4-5D6E-409C-BE32-E72D297353CC}">
              <c16:uniqueId val="{00000000-63E5-4E58-8430-FD6AA0AF9B63}"/>
            </c:ext>
          </c:extLst>
        </c:ser>
        <c:dLbls>
          <c:dLblPos val="outEnd"/>
          <c:showLegendKey val="0"/>
          <c:showVal val="1"/>
          <c:showCatName val="0"/>
          <c:showSerName val="0"/>
          <c:showPercent val="0"/>
          <c:showBubbleSize val="0"/>
        </c:dLbls>
        <c:gapWidth val="219"/>
        <c:overlap val="-27"/>
        <c:axId val="1940070399"/>
        <c:axId val="1940071231"/>
      </c:barChart>
      <c:catAx>
        <c:axId val="1940070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0071231"/>
        <c:crosses val="autoZero"/>
        <c:auto val="1"/>
        <c:lblAlgn val="ctr"/>
        <c:lblOffset val="100"/>
        <c:noMultiLvlLbl val="0"/>
      </c:catAx>
      <c:valAx>
        <c:axId val="1940071231"/>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00703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[lariat-rental-car-project.xlsx]Strategy 2 PivotTables-Charts!PivotTable45</c:name>
    <c:fmtId val="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'Strategy 2 PivotTables-Charts'!$C$17</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'Strategy 2 PivotTables-Charts'!$B$18:$B$27</c:f>
              <c:strCache>
                <c:ptCount val="10"/>
                <c:pt idx="0">
                  <c:v>2017 Oldsmobile Toronado</c:v>
                </c:pt>
                <c:pt idx="1">
                  <c:v>2017 Chevrolet Avalanche 2500</c:v>
                </c:pt>
                <c:pt idx="2">
                  <c:v>2016 Hummer H2</c:v>
                </c:pt>
                <c:pt idx="3">
                  <c:v>2016 Ford Excursion</c:v>
                </c:pt>
                <c:pt idx="4">
                  <c:v>2017 Ford F-Series Super Duty</c:v>
                </c:pt>
                <c:pt idx="5">
                  <c:v>2017 Hyundai Accent</c:v>
                </c:pt>
                <c:pt idx="6">
                  <c:v>2017 Audi S6</c:v>
                </c:pt>
                <c:pt idx="7">
                  <c:v>2018 Cadillac STS</c:v>
                </c:pt>
                <c:pt idx="8">
                  <c:v>2017 Ford Excursion</c:v>
                </c:pt>
                <c:pt idx="9">
                  <c:v>2017 Ford Aspire</c:v>
                </c:pt>
              </c:strCache>
            </c:strRef>
          </c:cat>
          <c:val>
            <c:numRef>
              <c:f>'Strategy 2 PivotTables-Charts'!$C$18:$C$27</c:f>
              <c:numCache>
                <c:formatCode>_("$"* #,##0_);_("$"* \(#,##0\);_("$"* "-"_);_(@_)</c:formatCode>
                <c:ptCount val="10"/>
                <c:pt idx="0">
                  <c:v>-2098.7999999999993</c:v>
                </c:pt>
                <c:pt idx="1">
                  <c:v>-860.01000000000022</c:v>
                </c:pt>
                <c:pt idx="2">
                  <c:v>-768.85000000000036</c:v>
                </c:pt>
                <c:pt idx="3">
                  <c:v>-459.48999999999978</c:v>
                </c:pt>
                <c:pt idx="4">
                  <c:v>-428.21000000000004</c:v>
                </c:pt>
                <c:pt idx="5">
                  <c:v>-85.920000000000073</c:v>
                </c:pt>
                <c:pt idx="6">
                  <c:v>-60.829999999999927</c:v>
                </c:pt>
                <c:pt idx="7">
                  <c:v>254.84000000000015</c:v>
                </c:pt>
                <c:pt idx="8">
                  <c:v>297.54999999999927</c:v>
                </c:pt>
                <c:pt idx="9">
                  <c:v>298.71999999999935</c:v>
                </c:pt>
              </c:numCache>
            </c:numRef>
          </c:val>
          <c:extLst>
            <c:ext xmlns:c16="http://schemas.microsoft.com/office/drawing/2014/chart" uri="{C3380CC4-5D6E-409C-BE32-E72D297353CC}">
              <c16:uniqueId val="{00000000-EED5-45C6-9FBB-D31E4FC4B07C}"/>
            </c:ext>
          </c:extLst>
        </c:ser>
        <c:dLbls>
          <c:dLblPos val="outEnd"/>
          <c:showLegendKey val="0"/>
          <c:showVal val="1"/>
          <c:showCatName val="0"/>
          <c:showSerName val="0"/>
          <c:showPercent val="0"/>
          <c:showBubbleSize val="0"/>
        </c:dLbls>
        <c:gapWidth val="219"/>
        <c:overlap val="-27"/>
        <c:axId val="200289135"/>
        <c:axId val="200272911"/>
      </c:barChart>
      <c:catAx>
        <c:axId val="200289135"/>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272911"/>
        <c:crosses val="autoZero"/>
        <c:auto val="1"/>
        <c:lblAlgn val="ctr"/>
        <c:lblOffset val="100"/>
        <c:noMultiLvlLbl val="0"/>
      </c:catAx>
      <c:valAx>
        <c:axId val="200272911"/>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289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81C09-48D1-4E6B-88BE-0E9111F5976C}" type="doc">
      <dgm:prSet loTypeId="urn:microsoft.com/office/officeart/2018/2/layout/IconCircleList" loCatId="icon" qsTypeId="urn:microsoft.com/office/officeart/2005/8/quickstyle/simple4" qsCatId="simple" csTypeId="urn:microsoft.com/office/officeart/2018/5/colors/Iconchunking_neutralbg_accent1_2" csCatId="accent1" phldr="1"/>
      <dgm:spPr/>
      <dgm:t>
        <a:bodyPr/>
        <a:lstStyle/>
        <a:p>
          <a:endParaRPr lang="en-US"/>
        </a:p>
      </dgm:t>
    </dgm:pt>
    <dgm:pt modelId="{0A0DA25F-8D47-440E-9152-61841855F252}">
      <dgm:prSet custT="1"/>
      <dgm:spPr/>
      <dgm:t>
        <a:bodyPr/>
        <a:lstStyle/>
        <a:p>
          <a:pPr>
            <a:lnSpc>
              <a:spcPct val="100000"/>
            </a:lnSpc>
          </a:pPr>
          <a:r>
            <a:rPr lang="en-US" sz="3600" dirty="0"/>
            <a:t>Problem</a:t>
          </a:r>
        </a:p>
      </dgm:t>
    </dgm:pt>
    <dgm:pt modelId="{7A29A052-4599-40C9-B92C-CB01DE7D154E}" type="parTrans" cxnId="{EC3BB306-FF0B-48BC-8A47-F9F22C0BFDE1}">
      <dgm:prSet/>
      <dgm:spPr/>
      <dgm:t>
        <a:bodyPr/>
        <a:lstStyle/>
        <a:p>
          <a:endParaRPr lang="en-US"/>
        </a:p>
      </dgm:t>
    </dgm:pt>
    <dgm:pt modelId="{1823B1FF-85EA-4BF0-BB4F-5E6717D4D1FF}" type="sibTrans" cxnId="{EC3BB306-FF0B-48BC-8A47-F9F22C0BFDE1}">
      <dgm:prSet/>
      <dgm:spPr/>
      <dgm:t>
        <a:bodyPr/>
        <a:lstStyle/>
        <a:p>
          <a:pPr>
            <a:lnSpc>
              <a:spcPct val="100000"/>
            </a:lnSpc>
          </a:pPr>
          <a:endParaRPr lang="en-US"/>
        </a:p>
      </dgm:t>
    </dgm:pt>
    <dgm:pt modelId="{327292DD-44ED-4014-B7D6-2F471A634FC2}">
      <dgm:prSet custT="1"/>
      <dgm:spPr/>
      <dgm:t>
        <a:bodyPr/>
        <a:lstStyle/>
        <a:p>
          <a:pPr>
            <a:lnSpc>
              <a:spcPct val="100000"/>
            </a:lnSpc>
          </a:pPr>
          <a:r>
            <a:rPr lang="en-US" sz="4000" dirty="0"/>
            <a:t>Different Strategies</a:t>
          </a:r>
        </a:p>
      </dgm:t>
    </dgm:pt>
    <dgm:pt modelId="{05859DD5-F172-462E-BC47-9D0DE001351D}" type="parTrans" cxnId="{85A29134-F312-4D53-A69A-EEACC85B2D02}">
      <dgm:prSet/>
      <dgm:spPr/>
      <dgm:t>
        <a:bodyPr/>
        <a:lstStyle/>
        <a:p>
          <a:endParaRPr lang="en-US"/>
        </a:p>
      </dgm:t>
    </dgm:pt>
    <dgm:pt modelId="{A2CD52F8-697E-4940-9513-072BF068F259}" type="sibTrans" cxnId="{85A29134-F312-4D53-A69A-EEACC85B2D02}">
      <dgm:prSet/>
      <dgm:spPr/>
      <dgm:t>
        <a:bodyPr/>
        <a:lstStyle/>
        <a:p>
          <a:pPr>
            <a:lnSpc>
              <a:spcPct val="100000"/>
            </a:lnSpc>
          </a:pPr>
          <a:endParaRPr lang="en-US"/>
        </a:p>
      </dgm:t>
    </dgm:pt>
    <dgm:pt modelId="{06338FEF-E6E6-474C-A051-AABCEB14D3ED}">
      <dgm:prSet custT="1"/>
      <dgm:spPr/>
      <dgm:t>
        <a:bodyPr/>
        <a:lstStyle/>
        <a:p>
          <a:pPr>
            <a:lnSpc>
              <a:spcPct val="100000"/>
            </a:lnSpc>
          </a:pPr>
          <a:r>
            <a:rPr lang="en-US" sz="4000" dirty="0"/>
            <a:t>Best Strategy</a:t>
          </a:r>
        </a:p>
      </dgm:t>
    </dgm:pt>
    <dgm:pt modelId="{00C1F5F6-71D1-46A7-BAD2-40AEB0B747CA}" type="parTrans" cxnId="{6ED5AD70-782D-49B9-AE84-4FAAE8FE8209}">
      <dgm:prSet/>
      <dgm:spPr/>
      <dgm:t>
        <a:bodyPr/>
        <a:lstStyle/>
        <a:p>
          <a:endParaRPr lang="en-US"/>
        </a:p>
      </dgm:t>
    </dgm:pt>
    <dgm:pt modelId="{4D2414BD-91EF-4A35-8E06-66277154A038}" type="sibTrans" cxnId="{6ED5AD70-782D-49B9-AE84-4FAAE8FE8209}">
      <dgm:prSet/>
      <dgm:spPr/>
      <dgm:t>
        <a:bodyPr/>
        <a:lstStyle/>
        <a:p>
          <a:endParaRPr lang="en-US"/>
        </a:p>
      </dgm:t>
    </dgm:pt>
    <dgm:pt modelId="{8C5B7D79-41E8-4BC4-804B-FF0D3A1DAA97}" type="pres">
      <dgm:prSet presAssocID="{1E181C09-48D1-4E6B-88BE-0E9111F5976C}" presName="root" presStyleCnt="0">
        <dgm:presLayoutVars>
          <dgm:dir/>
          <dgm:resizeHandles val="exact"/>
        </dgm:presLayoutVars>
      </dgm:prSet>
      <dgm:spPr/>
    </dgm:pt>
    <dgm:pt modelId="{C4B332F5-8641-45A6-B549-206CAC9D07BE}" type="pres">
      <dgm:prSet presAssocID="{1E181C09-48D1-4E6B-88BE-0E9111F5976C}" presName="container" presStyleCnt="0">
        <dgm:presLayoutVars>
          <dgm:dir/>
          <dgm:resizeHandles val="exact"/>
        </dgm:presLayoutVars>
      </dgm:prSet>
      <dgm:spPr/>
    </dgm:pt>
    <dgm:pt modelId="{E6C86CF1-312B-4A67-B58D-F2AD4F0F7D59}" type="pres">
      <dgm:prSet presAssocID="{0A0DA25F-8D47-440E-9152-61841855F252}" presName="compNode" presStyleCnt="0"/>
      <dgm:spPr/>
    </dgm:pt>
    <dgm:pt modelId="{18B8E534-2D3D-44B9-A7FC-9E075114C390}" type="pres">
      <dgm:prSet presAssocID="{0A0DA25F-8D47-440E-9152-61841855F252}" presName="iconBgRect" presStyleLbl="bgShp" presStyleIdx="0" presStyleCnt="3" custLinFactX="461" custLinFactY="-82266" custLinFactNeighborX="100000" custLinFactNeighborY="-100000"/>
      <dgm:spPr/>
    </dgm:pt>
    <dgm:pt modelId="{07D491F6-CFA2-4C12-8D03-CFC6B72CBE14}" type="pres">
      <dgm:prSet presAssocID="{0A0DA25F-8D47-440E-9152-61841855F252}" presName="iconRect" presStyleLbl="node1" presStyleIdx="0" presStyleCnt="3" custLinFactX="76525" custLinFactY="-112470" custLinFactNeighborX="100000" custLinFactNeighborY="-2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A8539711-4770-404C-965D-7897D2982E47}" type="pres">
      <dgm:prSet presAssocID="{0A0DA25F-8D47-440E-9152-61841855F252}" presName="spaceRect" presStyleCnt="0"/>
      <dgm:spPr/>
    </dgm:pt>
    <dgm:pt modelId="{CACAABA5-7E5C-48FF-98B4-424A36BEAFC7}" type="pres">
      <dgm:prSet presAssocID="{0A0DA25F-8D47-440E-9152-61841855F252}" presName="textRect" presStyleLbl="revTx" presStyleIdx="0" presStyleCnt="3" custScaleX="100632" custLinFactY="-77484" custLinFactNeighborX="49409" custLinFactNeighborY="-100000">
        <dgm:presLayoutVars>
          <dgm:chMax val="1"/>
          <dgm:chPref val="1"/>
        </dgm:presLayoutVars>
      </dgm:prSet>
      <dgm:spPr/>
    </dgm:pt>
    <dgm:pt modelId="{3374BD6B-9EEC-47C4-BD26-8D936AE90ED6}" type="pres">
      <dgm:prSet presAssocID="{1823B1FF-85EA-4BF0-BB4F-5E6717D4D1FF}" presName="sibTrans" presStyleLbl="sibTrans2D1" presStyleIdx="0" presStyleCnt="0"/>
      <dgm:spPr/>
    </dgm:pt>
    <dgm:pt modelId="{810ABA96-E523-4574-8CDE-9464E97A0E37}" type="pres">
      <dgm:prSet presAssocID="{327292DD-44ED-4014-B7D6-2F471A634FC2}" presName="compNode" presStyleCnt="0"/>
      <dgm:spPr/>
    </dgm:pt>
    <dgm:pt modelId="{D270F5C6-9FBC-4C24-B5B0-34C75DCDB561}" type="pres">
      <dgm:prSet presAssocID="{327292DD-44ED-4014-B7D6-2F471A634FC2}" presName="iconBgRect" presStyleLbl="bgShp" presStyleIdx="1" presStyleCnt="3" custLinFactX="-100000" custLinFactNeighborX="-198823" custLinFactNeighborY="49384"/>
      <dgm:spPr/>
    </dgm:pt>
    <dgm:pt modelId="{E0069877-0545-4DC9-973B-E3927F3F447A}" type="pres">
      <dgm:prSet presAssocID="{327292DD-44ED-4014-B7D6-2F471A634FC2}" presName="iconRect" presStyleLbl="node1" presStyleIdx="1" presStyleCnt="3" custLinFactX="-212966" custLinFactNeighborX="-300000" custLinFactNeighborY="783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1901016A-4FB1-4E51-B467-B5B0EB509DEF}" type="pres">
      <dgm:prSet presAssocID="{327292DD-44ED-4014-B7D6-2F471A634FC2}" presName="spaceRect" presStyleCnt="0"/>
      <dgm:spPr/>
    </dgm:pt>
    <dgm:pt modelId="{5F82A45C-B297-4D61-8CD8-BEEFF28C18EC}" type="pres">
      <dgm:prSet presAssocID="{327292DD-44ED-4014-B7D6-2F471A634FC2}" presName="textRect" presStyleLbl="revTx" presStyleIdx="1" presStyleCnt="3" custScaleX="150805" custLinFactNeighborX="-95055" custLinFactNeighborY="49384">
        <dgm:presLayoutVars>
          <dgm:chMax val="1"/>
          <dgm:chPref val="1"/>
        </dgm:presLayoutVars>
      </dgm:prSet>
      <dgm:spPr/>
    </dgm:pt>
    <dgm:pt modelId="{CE6633A7-184C-40B2-96CD-11AA5A83BB1C}" type="pres">
      <dgm:prSet presAssocID="{A2CD52F8-697E-4940-9513-072BF068F259}" presName="sibTrans" presStyleLbl="sibTrans2D1" presStyleIdx="0" presStyleCnt="0"/>
      <dgm:spPr/>
    </dgm:pt>
    <dgm:pt modelId="{471729B3-2417-4B49-A50C-E3F056C3C5A8}" type="pres">
      <dgm:prSet presAssocID="{06338FEF-E6E6-474C-A051-AABCEB14D3ED}" presName="compNode" presStyleCnt="0"/>
      <dgm:spPr/>
    </dgm:pt>
    <dgm:pt modelId="{E99F71AC-FB55-4ADF-AF58-65F9E524F3F1}" type="pres">
      <dgm:prSet presAssocID="{06338FEF-E6E6-474C-A051-AABCEB14D3ED}" presName="iconBgRect" presStyleLbl="bgShp" presStyleIdx="2" presStyleCnt="3" custLinFactY="72994" custLinFactNeighborX="96415" custLinFactNeighborY="100000"/>
      <dgm:spPr/>
    </dgm:pt>
    <dgm:pt modelId="{CAA37607-EB86-417C-BA11-803FD9B306A9}" type="pres">
      <dgm:prSet presAssocID="{06338FEF-E6E6-474C-A051-AABCEB14D3ED}" presName="iconRect" presStyleLbl="node1" presStyleIdx="2" presStyleCnt="3" custLinFactX="69068" custLinFactY="100000" custLinFactNeighborX="100000" custLinFactNeighborY="19640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6E533516-3A9F-412B-9FCD-D5758C8946C2}" type="pres">
      <dgm:prSet presAssocID="{06338FEF-E6E6-474C-A051-AABCEB14D3ED}" presName="spaceRect" presStyleCnt="0"/>
      <dgm:spPr/>
    </dgm:pt>
    <dgm:pt modelId="{021C2E66-8890-484B-95B3-4F7F736B2632}" type="pres">
      <dgm:prSet presAssocID="{06338FEF-E6E6-474C-A051-AABCEB14D3ED}" presName="textRect" presStyleLbl="revTx" presStyleIdx="2" presStyleCnt="3" custScaleX="182731" custLinFactY="70313" custLinFactNeighborX="86443" custLinFactNeighborY="100000">
        <dgm:presLayoutVars>
          <dgm:chMax val="1"/>
          <dgm:chPref val="1"/>
        </dgm:presLayoutVars>
      </dgm:prSet>
      <dgm:spPr/>
    </dgm:pt>
  </dgm:ptLst>
  <dgm:cxnLst>
    <dgm:cxn modelId="{EC3BB306-FF0B-48BC-8A47-F9F22C0BFDE1}" srcId="{1E181C09-48D1-4E6B-88BE-0E9111F5976C}" destId="{0A0DA25F-8D47-440E-9152-61841855F252}" srcOrd="0" destOrd="0" parTransId="{7A29A052-4599-40C9-B92C-CB01DE7D154E}" sibTransId="{1823B1FF-85EA-4BF0-BB4F-5E6717D4D1FF}"/>
    <dgm:cxn modelId="{C220FE27-8771-46B5-AC01-FF24298BF168}" type="presOf" srcId="{1E181C09-48D1-4E6B-88BE-0E9111F5976C}" destId="{8C5B7D79-41E8-4BC4-804B-FF0D3A1DAA97}" srcOrd="0" destOrd="0" presId="urn:microsoft.com/office/officeart/2018/2/layout/IconCircleList"/>
    <dgm:cxn modelId="{BA0A8134-D647-46F4-B922-8C0CFE35B9C7}" type="presOf" srcId="{1823B1FF-85EA-4BF0-BB4F-5E6717D4D1FF}" destId="{3374BD6B-9EEC-47C4-BD26-8D936AE90ED6}" srcOrd="0" destOrd="0" presId="urn:microsoft.com/office/officeart/2018/2/layout/IconCircleList"/>
    <dgm:cxn modelId="{85A29134-F312-4D53-A69A-EEACC85B2D02}" srcId="{1E181C09-48D1-4E6B-88BE-0E9111F5976C}" destId="{327292DD-44ED-4014-B7D6-2F471A634FC2}" srcOrd="1" destOrd="0" parTransId="{05859DD5-F172-462E-BC47-9D0DE001351D}" sibTransId="{A2CD52F8-697E-4940-9513-072BF068F259}"/>
    <dgm:cxn modelId="{B29A2336-CF35-482F-B645-7B5D8619996C}" type="presOf" srcId="{0A0DA25F-8D47-440E-9152-61841855F252}" destId="{CACAABA5-7E5C-48FF-98B4-424A36BEAFC7}" srcOrd="0" destOrd="0" presId="urn:microsoft.com/office/officeart/2018/2/layout/IconCircleList"/>
    <dgm:cxn modelId="{6ED5AD70-782D-49B9-AE84-4FAAE8FE8209}" srcId="{1E181C09-48D1-4E6B-88BE-0E9111F5976C}" destId="{06338FEF-E6E6-474C-A051-AABCEB14D3ED}" srcOrd="2" destOrd="0" parTransId="{00C1F5F6-71D1-46A7-BAD2-40AEB0B747CA}" sibTransId="{4D2414BD-91EF-4A35-8E06-66277154A038}"/>
    <dgm:cxn modelId="{64690C7F-3534-4139-AFC6-4666A717071B}" type="presOf" srcId="{06338FEF-E6E6-474C-A051-AABCEB14D3ED}" destId="{021C2E66-8890-484B-95B3-4F7F736B2632}" srcOrd="0" destOrd="0" presId="urn:microsoft.com/office/officeart/2018/2/layout/IconCircleList"/>
    <dgm:cxn modelId="{2BD955BF-B1DF-4FEA-8F59-884A8136C272}" type="presOf" srcId="{A2CD52F8-697E-4940-9513-072BF068F259}" destId="{CE6633A7-184C-40B2-96CD-11AA5A83BB1C}" srcOrd="0" destOrd="0" presId="urn:microsoft.com/office/officeart/2018/2/layout/IconCircleList"/>
    <dgm:cxn modelId="{5B7E6FFF-3052-4EF1-977C-3399853081B5}" type="presOf" srcId="{327292DD-44ED-4014-B7D6-2F471A634FC2}" destId="{5F82A45C-B297-4D61-8CD8-BEEFF28C18EC}" srcOrd="0" destOrd="0" presId="urn:microsoft.com/office/officeart/2018/2/layout/IconCircleList"/>
    <dgm:cxn modelId="{727F5826-4B60-4205-BC28-08106AF1D44E}" type="presParOf" srcId="{8C5B7D79-41E8-4BC4-804B-FF0D3A1DAA97}" destId="{C4B332F5-8641-45A6-B549-206CAC9D07BE}" srcOrd="0" destOrd="0" presId="urn:microsoft.com/office/officeart/2018/2/layout/IconCircleList"/>
    <dgm:cxn modelId="{74C51087-C50F-40FD-9128-5A1B5C384334}" type="presParOf" srcId="{C4B332F5-8641-45A6-B549-206CAC9D07BE}" destId="{E6C86CF1-312B-4A67-B58D-F2AD4F0F7D59}" srcOrd="0" destOrd="0" presId="urn:microsoft.com/office/officeart/2018/2/layout/IconCircleList"/>
    <dgm:cxn modelId="{0C0FF1FB-9CA7-463C-BC96-D9E7FBEA3373}" type="presParOf" srcId="{E6C86CF1-312B-4A67-B58D-F2AD4F0F7D59}" destId="{18B8E534-2D3D-44B9-A7FC-9E075114C390}" srcOrd="0" destOrd="0" presId="urn:microsoft.com/office/officeart/2018/2/layout/IconCircleList"/>
    <dgm:cxn modelId="{527505E4-43A2-4A86-A43B-DE4C22AB0155}" type="presParOf" srcId="{E6C86CF1-312B-4A67-B58D-F2AD4F0F7D59}" destId="{07D491F6-CFA2-4C12-8D03-CFC6B72CBE14}" srcOrd="1" destOrd="0" presId="urn:microsoft.com/office/officeart/2018/2/layout/IconCircleList"/>
    <dgm:cxn modelId="{5A0DE931-B1E1-43DC-8BAC-D0F84442F104}" type="presParOf" srcId="{E6C86CF1-312B-4A67-B58D-F2AD4F0F7D59}" destId="{A8539711-4770-404C-965D-7897D2982E47}" srcOrd="2" destOrd="0" presId="urn:microsoft.com/office/officeart/2018/2/layout/IconCircleList"/>
    <dgm:cxn modelId="{D81B6F57-1917-4557-8033-02BDCEB2856F}" type="presParOf" srcId="{E6C86CF1-312B-4A67-B58D-F2AD4F0F7D59}" destId="{CACAABA5-7E5C-48FF-98B4-424A36BEAFC7}" srcOrd="3" destOrd="0" presId="urn:microsoft.com/office/officeart/2018/2/layout/IconCircleList"/>
    <dgm:cxn modelId="{5BCA4557-F40C-4488-B6B5-01C2CC71DFB2}" type="presParOf" srcId="{C4B332F5-8641-45A6-B549-206CAC9D07BE}" destId="{3374BD6B-9EEC-47C4-BD26-8D936AE90ED6}" srcOrd="1" destOrd="0" presId="urn:microsoft.com/office/officeart/2018/2/layout/IconCircleList"/>
    <dgm:cxn modelId="{804ACD29-AE55-44DE-8ACD-FA0EB7ED5307}" type="presParOf" srcId="{C4B332F5-8641-45A6-B549-206CAC9D07BE}" destId="{810ABA96-E523-4574-8CDE-9464E97A0E37}" srcOrd="2" destOrd="0" presId="urn:microsoft.com/office/officeart/2018/2/layout/IconCircleList"/>
    <dgm:cxn modelId="{C6797991-2363-47AB-95B9-A57D9C59EB5C}" type="presParOf" srcId="{810ABA96-E523-4574-8CDE-9464E97A0E37}" destId="{D270F5C6-9FBC-4C24-B5B0-34C75DCDB561}" srcOrd="0" destOrd="0" presId="urn:microsoft.com/office/officeart/2018/2/layout/IconCircleList"/>
    <dgm:cxn modelId="{A5D0812E-135F-48E8-8124-1C678441D79B}" type="presParOf" srcId="{810ABA96-E523-4574-8CDE-9464E97A0E37}" destId="{E0069877-0545-4DC9-973B-E3927F3F447A}" srcOrd="1" destOrd="0" presId="urn:microsoft.com/office/officeart/2018/2/layout/IconCircleList"/>
    <dgm:cxn modelId="{F26C587A-BF6D-49A6-9F44-3BDF0C50C207}" type="presParOf" srcId="{810ABA96-E523-4574-8CDE-9464E97A0E37}" destId="{1901016A-4FB1-4E51-B467-B5B0EB509DEF}" srcOrd="2" destOrd="0" presId="urn:microsoft.com/office/officeart/2018/2/layout/IconCircleList"/>
    <dgm:cxn modelId="{845440EA-D8C8-4478-BE02-EAF8BDF209F9}" type="presParOf" srcId="{810ABA96-E523-4574-8CDE-9464E97A0E37}" destId="{5F82A45C-B297-4D61-8CD8-BEEFF28C18EC}" srcOrd="3" destOrd="0" presId="urn:microsoft.com/office/officeart/2018/2/layout/IconCircleList"/>
    <dgm:cxn modelId="{0023CA68-B60C-4C1B-8730-667481FE5E65}" type="presParOf" srcId="{C4B332F5-8641-45A6-B549-206CAC9D07BE}" destId="{CE6633A7-184C-40B2-96CD-11AA5A83BB1C}" srcOrd="3" destOrd="0" presId="urn:microsoft.com/office/officeart/2018/2/layout/IconCircleList"/>
    <dgm:cxn modelId="{61ABDFDC-7C47-469A-BFCA-49DA62C5C63E}" type="presParOf" srcId="{C4B332F5-8641-45A6-B549-206CAC9D07BE}" destId="{471729B3-2417-4B49-A50C-E3F056C3C5A8}" srcOrd="4" destOrd="0" presId="urn:microsoft.com/office/officeart/2018/2/layout/IconCircleList"/>
    <dgm:cxn modelId="{3BD5A1F6-04AC-4B56-98CC-956BBA2295D4}" type="presParOf" srcId="{471729B3-2417-4B49-A50C-E3F056C3C5A8}" destId="{E99F71AC-FB55-4ADF-AF58-65F9E524F3F1}" srcOrd="0" destOrd="0" presId="urn:microsoft.com/office/officeart/2018/2/layout/IconCircleList"/>
    <dgm:cxn modelId="{6BDF499B-C381-46FC-94FE-6368B79D6EDF}" type="presParOf" srcId="{471729B3-2417-4B49-A50C-E3F056C3C5A8}" destId="{CAA37607-EB86-417C-BA11-803FD9B306A9}" srcOrd="1" destOrd="0" presId="urn:microsoft.com/office/officeart/2018/2/layout/IconCircleList"/>
    <dgm:cxn modelId="{84FBCDDC-D759-4166-8423-79B582D3E53D}" type="presParOf" srcId="{471729B3-2417-4B49-A50C-E3F056C3C5A8}" destId="{6E533516-3A9F-412B-9FCD-D5758C8946C2}" srcOrd="2" destOrd="0" presId="urn:microsoft.com/office/officeart/2018/2/layout/IconCircleList"/>
    <dgm:cxn modelId="{8B4B5244-BC71-48CB-AB5E-C2CAD50CAD9E}" type="presParOf" srcId="{471729B3-2417-4B49-A50C-E3F056C3C5A8}" destId="{021C2E66-8890-484B-95B3-4F7F736B263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48CDE4-83F8-4C5C-A964-7B208ED29F2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ED68D9D-40D8-43D8-AE5F-6C736234AA5A}">
      <dgm:prSet/>
      <dgm:spPr/>
      <dgm:t>
        <a:bodyPr/>
        <a:lstStyle/>
        <a:p>
          <a:r>
            <a:rPr lang="en-US"/>
            <a:t>Strategy 1 &amp; 3</a:t>
          </a:r>
        </a:p>
      </dgm:t>
    </dgm:pt>
    <dgm:pt modelId="{90D28C9C-B30E-4B2B-B17B-1DEDDDDCA92E}" type="parTrans" cxnId="{91ABA61C-9AD5-43E0-B991-EB3A75FEED53}">
      <dgm:prSet/>
      <dgm:spPr/>
      <dgm:t>
        <a:bodyPr/>
        <a:lstStyle/>
        <a:p>
          <a:endParaRPr lang="en-US"/>
        </a:p>
      </dgm:t>
    </dgm:pt>
    <dgm:pt modelId="{0DA90446-2169-4D00-9E14-197156AA06C2}" type="sibTrans" cxnId="{91ABA61C-9AD5-43E0-B991-EB3A75FEED53}">
      <dgm:prSet/>
      <dgm:spPr/>
      <dgm:t>
        <a:bodyPr/>
        <a:lstStyle/>
        <a:p>
          <a:endParaRPr lang="en-US"/>
        </a:p>
      </dgm:t>
    </dgm:pt>
    <dgm:pt modelId="{47DE35F6-23B4-44B1-8DFD-445B866F9148}">
      <dgm:prSet/>
      <dgm:spPr/>
      <dgm:t>
        <a:bodyPr/>
        <a:lstStyle/>
        <a:p>
          <a:r>
            <a:rPr lang="en-US"/>
            <a:t>Strategy 2 &amp; 3</a:t>
          </a:r>
        </a:p>
      </dgm:t>
    </dgm:pt>
    <dgm:pt modelId="{8F2A3D5A-74D5-4A5D-8D12-6BCB5E5CD9DB}" type="parTrans" cxnId="{72808224-FBFE-4B4E-A16C-7A21C87C1D6C}">
      <dgm:prSet/>
      <dgm:spPr/>
      <dgm:t>
        <a:bodyPr/>
        <a:lstStyle/>
        <a:p>
          <a:endParaRPr lang="en-US"/>
        </a:p>
      </dgm:t>
    </dgm:pt>
    <dgm:pt modelId="{8028682A-B605-4E45-8E41-1F8A6ACD6CFB}" type="sibTrans" cxnId="{72808224-FBFE-4B4E-A16C-7A21C87C1D6C}">
      <dgm:prSet/>
      <dgm:spPr/>
      <dgm:t>
        <a:bodyPr/>
        <a:lstStyle/>
        <a:p>
          <a:endParaRPr lang="en-US"/>
        </a:p>
      </dgm:t>
    </dgm:pt>
    <dgm:pt modelId="{5E7FBB48-F6AD-48F1-8B8E-2950F455C8C2}" type="pres">
      <dgm:prSet presAssocID="{2248CDE4-83F8-4C5C-A964-7B208ED29F2E}" presName="linear" presStyleCnt="0">
        <dgm:presLayoutVars>
          <dgm:animLvl val="lvl"/>
          <dgm:resizeHandles val="exact"/>
        </dgm:presLayoutVars>
      </dgm:prSet>
      <dgm:spPr/>
    </dgm:pt>
    <dgm:pt modelId="{98EC2EA4-8C28-4C37-9CBD-BA3C08580F0D}" type="pres">
      <dgm:prSet presAssocID="{9ED68D9D-40D8-43D8-AE5F-6C736234AA5A}" presName="parentText" presStyleLbl="node1" presStyleIdx="0" presStyleCnt="2" custLinFactY="-18800" custLinFactNeighborX="303" custLinFactNeighborY="-100000">
        <dgm:presLayoutVars>
          <dgm:chMax val="0"/>
          <dgm:bulletEnabled val="1"/>
        </dgm:presLayoutVars>
      </dgm:prSet>
      <dgm:spPr/>
    </dgm:pt>
    <dgm:pt modelId="{D254BEDF-74CA-4FE5-88A2-4BF8C7C9F3B2}" type="pres">
      <dgm:prSet presAssocID="{0DA90446-2169-4D00-9E14-197156AA06C2}" presName="spacer" presStyleCnt="0"/>
      <dgm:spPr/>
    </dgm:pt>
    <dgm:pt modelId="{75119817-A7D1-46AD-B2B9-874D2ABA49A5}" type="pres">
      <dgm:prSet presAssocID="{47DE35F6-23B4-44B1-8DFD-445B866F9148}" presName="parentText" presStyleLbl="node1" presStyleIdx="1" presStyleCnt="2" custLinFactY="-25317" custLinFactNeighborX="-152" custLinFactNeighborY="-100000">
        <dgm:presLayoutVars>
          <dgm:chMax val="0"/>
          <dgm:bulletEnabled val="1"/>
        </dgm:presLayoutVars>
      </dgm:prSet>
      <dgm:spPr/>
    </dgm:pt>
  </dgm:ptLst>
  <dgm:cxnLst>
    <dgm:cxn modelId="{91ABA61C-9AD5-43E0-B991-EB3A75FEED53}" srcId="{2248CDE4-83F8-4C5C-A964-7B208ED29F2E}" destId="{9ED68D9D-40D8-43D8-AE5F-6C736234AA5A}" srcOrd="0" destOrd="0" parTransId="{90D28C9C-B30E-4B2B-B17B-1DEDDDDCA92E}" sibTransId="{0DA90446-2169-4D00-9E14-197156AA06C2}"/>
    <dgm:cxn modelId="{72808224-FBFE-4B4E-A16C-7A21C87C1D6C}" srcId="{2248CDE4-83F8-4C5C-A964-7B208ED29F2E}" destId="{47DE35F6-23B4-44B1-8DFD-445B866F9148}" srcOrd="1" destOrd="0" parTransId="{8F2A3D5A-74D5-4A5D-8D12-6BCB5E5CD9DB}" sibTransId="{8028682A-B605-4E45-8E41-1F8A6ACD6CFB}"/>
    <dgm:cxn modelId="{9CAE5664-8D46-41DD-BFE3-6E41714218BD}" type="presOf" srcId="{2248CDE4-83F8-4C5C-A964-7B208ED29F2E}" destId="{5E7FBB48-F6AD-48F1-8B8E-2950F455C8C2}" srcOrd="0" destOrd="0" presId="urn:microsoft.com/office/officeart/2005/8/layout/vList2"/>
    <dgm:cxn modelId="{A1D795F4-80A9-440A-B8E7-9B5666AF50A1}" type="presOf" srcId="{47DE35F6-23B4-44B1-8DFD-445B866F9148}" destId="{75119817-A7D1-46AD-B2B9-874D2ABA49A5}" srcOrd="0" destOrd="0" presId="urn:microsoft.com/office/officeart/2005/8/layout/vList2"/>
    <dgm:cxn modelId="{EDABE2FD-47AF-461D-8D97-786A4AED86BD}" type="presOf" srcId="{9ED68D9D-40D8-43D8-AE5F-6C736234AA5A}" destId="{98EC2EA4-8C28-4C37-9CBD-BA3C08580F0D}" srcOrd="0" destOrd="0" presId="urn:microsoft.com/office/officeart/2005/8/layout/vList2"/>
    <dgm:cxn modelId="{64A0AC53-2E14-410B-8468-A15721B25594}" type="presParOf" srcId="{5E7FBB48-F6AD-48F1-8B8E-2950F455C8C2}" destId="{98EC2EA4-8C28-4C37-9CBD-BA3C08580F0D}" srcOrd="0" destOrd="0" presId="urn:microsoft.com/office/officeart/2005/8/layout/vList2"/>
    <dgm:cxn modelId="{BE3F936B-9309-4E64-A78D-ED1F1DD7C7F9}" type="presParOf" srcId="{5E7FBB48-F6AD-48F1-8B8E-2950F455C8C2}" destId="{D254BEDF-74CA-4FE5-88A2-4BF8C7C9F3B2}" srcOrd="1" destOrd="0" presId="urn:microsoft.com/office/officeart/2005/8/layout/vList2"/>
    <dgm:cxn modelId="{D0898956-E620-415F-80C0-E25429A77B3E}" type="presParOf" srcId="{5E7FBB48-F6AD-48F1-8B8E-2950F455C8C2}" destId="{75119817-A7D1-46AD-B2B9-874D2ABA49A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8E534-2D3D-44B9-A7FC-9E075114C390}">
      <dsp:nvSpPr>
        <dsp:cNvPr id="0" name=""/>
        <dsp:cNvSpPr/>
      </dsp:nvSpPr>
      <dsp:spPr>
        <a:xfrm>
          <a:off x="764415" y="389649"/>
          <a:ext cx="742560" cy="74256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D491F6-CFA2-4C12-8D03-CFC6B72CBE14}">
      <dsp:nvSpPr>
        <dsp:cNvPr id="0" name=""/>
        <dsp:cNvSpPr/>
      </dsp:nvSpPr>
      <dsp:spPr>
        <a:xfrm>
          <a:off x="934635" y="553260"/>
          <a:ext cx="430684" cy="4306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ACAABA5-7E5C-48FF-98B4-424A36BEAFC7}">
      <dsp:nvSpPr>
        <dsp:cNvPr id="0" name=""/>
        <dsp:cNvSpPr/>
      </dsp:nvSpPr>
      <dsp:spPr>
        <a:xfrm>
          <a:off x="1779396" y="425158"/>
          <a:ext cx="1761382" cy="74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100000"/>
            </a:lnSpc>
            <a:spcBef>
              <a:spcPct val="0"/>
            </a:spcBef>
            <a:spcAft>
              <a:spcPct val="35000"/>
            </a:spcAft>
            <a:buNone/>
          </a:pPr>
          <a:r>
            <a:rPr lang="en-US" sz="3600" kern="1200" dirty="0"/>
            <a:t>Problem</a:t>
          </a:r>
        </a:p>
      </dsp:txBody>
      <dsp:txXfrm>
        <a:off x="1779396" y="425158"/>
        <a:ext cx="1761382" cy="742560"/>
      </dsp:txXfrm>
    </dsp:sp>
    <dsp:sp modelId="{D270F5C6-9FBC-4C24-B5B0-34C75DCDB561}">
      <dsp:nvSpPr>
        <dsp:cNvPr id="0" name=""/>
        <dsp:cNvSpPr/>
      </dsp:nvSpPr>
      <dsp:spPr>
        <a:xfrm>
          <a:off x="762002" y="2109789"/>
          <a:ext cx="742560" cy="74256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0069877-0545-4DC9-973B-E3927F3F447A}">
      <dsp:nvSpPr>
        <dsp:cNvPr id="0" name=""/>
        <dsp:cNvSpPr/>
      </dsp:nvSpPr>
      <dsp:spPr>
        <a:xfrm>
          <a:off x="927613" y="2236316"/>
          <a:ext cx="430684" cy="4306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F82A45C-B297-4D61-8CD8-BEEFF28C18EC}">
      <dsp:nvSpPr>
        <dsp:cNvPr id="0" name=""/>
        <dsp:cNvSpPr/>
      </dsp:nvSpPr>
      <dsp:spPr>
        <a:xfrm>
          <a:off x="1774231" y="2109789"/>
          <a:ext cx="2639570" cy="74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778000">
            <a:lnSpc>
              <a:spcPct val="100000"/>
            </a:lnSpc>
            <a:spcBef>
              <a:spcPct val="0"/>
            </a:spcBef>
            <a:spcAft>
              <a:spcPct val="35000"/>
            </a:spcAft>
            <a:buNone/>
          </a:pPr>
          <a:r>
            <a:rPr lang="en-US" sz="4000" kern="1200" dirty="0"/>
            <a:t>Different Strategies</a:t>
          </a:r>
        </a:p>
      </dsp:txBody>
      <dsp:txXfrm>
        <a:off x="1774231" y="2109789"/>
        <a:ext cx="2639570" cy="742560"/>
      </dsp:txXfrm>
    </dsp:sp>
    <dsp:sp modelId="{E99F71AC-FB55-4ADF-AF58-65F9E524F3F1}">
      <dsp:nvSpPr>
        <dsp:cNvPr id="0" name=""/>
        <dsp:cNvSpPr/>
      </dsp:nvSpPr>
      <dsp:spPr>
        <a:xfrm>
          <a:off x="734371" y="4132940"/>
          <a:ext cx="742560" cy="74256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AA37607-EB86-417C-BA11-803FD9B306A9}">
      <dsp:nvSpPr>
        <dsp:cNvPr id="0" name=""/>
        <dsp:cNvSpPr/>
      </dsp:nvSpPr>
      <dsp:spPr>
        <a:xfrm>
          <a:off x="902519" y="4280856"/>
          <a:ext cx="430684" cy="4306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21C2E66-8890-484B-95B3-4F7F736B2632}">
      <dsp:nvSpPr>
        <dsp:cNvPr id="0" name=""/>
        <dsp:cNvSpPr/>
      </dsp:nvSpPr>
      <dsp:spPr>
        <a:xfrm>
          <a:off x="1709112" y="4113032"/>
          <a:ext cx="3198377" cy="74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778000">
            <a:lnSpc>
              <a:spcPct val="100000"/>
            </a:lnSpc>
            <a:spcBef>
              <a:spcPct val="0"/>
            </a:spcBef>
            <a:spcAft>
              <a:spcPct val="35000"/>
            </a:spcAft>
            <a:buNone/>
          </a:pPr>
          <a:r>
            <a:rPr lang="en-US" sz="4000" kern="1200" dirty="0"/>
            <a:t>Best Strategy</a:t>
          </a:r>
        </a:p>
      </dsp:txBody>
      <dsp:txXfrm>
        <a:off x="1709112" y="4113032"/>
        <a:ext cx="3198377" cy="742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C2EA4-8C28-4C37-9CBD-BA3C08580F0D}">
      <dsp:nvSpPr>
        <dsp:cNvPr id="0" name=""/>
        <dsp:cNvSpPr/>
      </dsp:nvSpPr>
      <dsp:spPr>
        <a:xfrm>
          <a:off x="0" y="534078"/>
          <a:ext cx="6096000" cy="15590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Strategy 1 &amp; 3</a:t>
          </a:r>
        </a:p>
      </dsp:txBody>
      <dsp:txXfrm>
        <a:off x="76105" y="610183"/>
        <a:ext cx="5943790" cy="1406815"/>
      </dsp:txXfrm>
    </dsp:sp>
    <dsp:sp modelId="{75119817-A7D1-46AD-B2B9-874D2ABA49A5}">
      <dsp:nvSpPr>
        <dsp:cNvPr id="0" name=""/>
        <dsp:cNvSpPr/>
      </dsp:nvSpPr>
      <dsp:spPr>
        <a:xfrm>
          <a:off x="0" y="2178701"/>
          <a:ext cx="6096000" cy="1559025"/>
        </a:xfrm>
        <a:prstGeom prst="roundRect">
          <a:avLst/>
        </a:prstGeom>
        <a:solidFill>
          <a:schemeClr val="accent2">
            <a:hueOff val="-149491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Strategy 2 &amp; 3</a:t>
          </a:r>
        </a:p>
      </dsp:txBody>
      <dsp:txXfrm>
        <a:off x="76105" y="2254806"/>
        <a:ext cx="5943790" cy="14068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34FEF-3614-4A85-8345-8B415F7BB3CA}" type="datetimeFigureOut">
              <a:rPr lang="en-US" smtClean="0"/>
              <a:t>1/31/2021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8079-69E8-4209-B770-806A365011AD}" type="slidenum">
              <a:rPr lang="en-US" smtClean="0"/>
              <a:t>‹#›</a:t>
            </a:fld>
            <a:endParaRPr lang="en-US"/>
          </a:p>
        </p:txBody>
      </p:sp>
    </p:spTree>
    <p:extLst>
      <p:ext uri="{BB962C8B-B14F-4D97-AF65-F5344CB8AC3E}">
        <p14:creationId xmlns:p14="http://schemas.microsoft.com/office/powerpoint/2010/main" val="2643927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Brief Introduction (Hi, I’m Jason Westfall.  I will be doing a presentation about what the Lariat Rental Car Company can do to increase its revenue.</a:t>
            </a:r>
          </a:p>
        </p:txBody>
      </p:sp>
      <p:sp>
        <p:nvSpPr>
          <p:cNvPr id="4" name="Slide Number Placeholder 3"/>
          <p:cNvSpPr>
            <a:spLocks noGrp="1"/>
          </p:cNvSpPr>
          <p:nvPr>
            <p:ph type="sldNum" sz="quarter" idx="5"/>
          </p:nvPr>
        </p:nvSpPr>
        <p:spPr/>
        <p:txBody>
          <a:bodyPr/>
          <a:lstStyle/>
          <a:p>
            <a:fld id="{45C08079-69E8-4209-B770-806A365011AD}" type="slidenum">
              <a:rPr lang="en-US" smtClean="0"/>
              <a:t>1</a:t>
            </a:fld>
            <a:endParaRPr lang="en-US"/>
          </a:p>
        </p:txBody>
      </p:sp>
    </p:spTree>
    <p:extLst>
      <p:ext uri="{BB962C8B-B14F-4D97-AF65-F5344CB8AC3E}">
        <p14:creationId xmlns:p14="http://schemas.microsoft.com/office/powerpoint/2010/main" val="263266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presentation will cover the problem and give a baseline projection on where things currently stand.</a:t>
            </a:r>
          </a:p>
          <a:p>
            <a:pPr marL="171450" indent="-171450">
              <a:buFontTx/>
              <a:buChar char="-"/>
            </a:pPr>
            <a:endParaRPr lang="en-US" dirty="0"/>
          </a:p>
          <a:p>
            <a:pPr marL="171450" indent="-171450">
              <a:buFontTx/>
              <a:buChar char="-"/>
            </a:pPr>
            <a:r>
              <a:rPr lang="en-US" dirty="0"/>
              <a:t>Next, I will describe different strategies on how to address this problem (five overall)</a:t>
            </a:r>
          </a:p>
          <a:p>
            <a:pPr marL="171450" indent="-171450">
              <a:buFontTx/>
              <a:buChar char="-"/>
            </a:pPr>
            <a:endParaRPr lang="en-US" dirty="0"/>
          </a:p>
          <a:p>
            <a:pPr marL="0" indent="0">
              <a:buFontTx/>
              <a:buNone/>
            </a:pPr>
            <a:r>
              <a:rPr lang="en-US" dirty="0"/>
              <a:t>- After each strategy is addressed, I will give a recommendation on which strategy would be best to meet the objective</a:t>
            </a:r>
          </a:p>
        </p:txBody>
      </p:sp>
      <p:sp>
        <p:nvSpPr>
          <p:cNvPr id="4" name="Slide Number Placeholder 3"/>
          <p:cNvSpPr>
            <a:spLocks noGrp="1"/>
          </p:cNvSpPr>
          <p:nvPr>
            <p:ph type="sldNum" sz="quarter" idx="5"/>
          </p:nvPr>
        </p:nvSpPr>
        <p:spPr/>
        <p:txBody>
          <a:bodyPr/>
          <a:lstStyle/>
          <a:p>
            <a:fld id="{45C08079-69E8-4209-B770-806A365011AD}" type="slidenum">
              <a:rPr lang="en-US" smtClean="0"/>
              <a:t>2</a:t>
            </a:fld>
            <a:endParaRPr lang="en-US"/>
          </a:p>
        </p:txBody>
      </p:sp>
    </p:spTree>
    <p:extLst>
      <p:ext uri="{BB962C8B-B14F-4D97-AF65-F5344CB8AC3E}">
        <p14:creationId xmlns:p14="http://schemas.microsoft.com/office/powerpoint/2010/main" val="2505164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Chart shows Bottom 10 Rental Vehicles in regard to net profit. 2018 Daewoo Nubira is the worst on the list with a net loss of $3,271.  That one vehicle in the inventory only grossed just under $6000 while costing just over $9000.  On the bright side, the best performing vehicle model is the 2016 Honda Civic.  Out of the 11 vehicles in stock, it netted just shy of $150,000 and averaging around $13,600 per vehicle.  The best individual vehicle that made the highest gross income is a 2017 Mitsubishi Eclipse, which was approximately $18,300.</a:t>
            </a:r>
          </a:p>
          <a:p>
            <a:pPr marL="171450" indent="-171450">
              <a:buFontTx/>
              <a:buChar char="-"/>
            </a:pPr>
            <a:endParaRPr lang="en-US" dirty="0"/>
          </a:p>
          <a:p>
            <a:pPr marL="171450" indent="-171450">
              <a:buFontTx/>
              <a:buChar char="-"/>
            </a:pPr>
            <a:r>
              <a:rPr lang="en-US" dirty="0"/>
              <a:t>For rental count, the 2018 Daewoo also is least rented vehicle tying with the 2018 Dodge Sprinter, both at 11 times.  At least the Sprinter made a net profit of …. $1000.  And no surprise, the Honda Civic is the most rented vehicle model with it being rented out 225 times or about 20 times per vehicle on average.  The most rented out vehicle was the 2018 Ford Ranger having one vehicle rented out 35 times.</a:t>
            </a:r>
          </a:p>
          <a:p>
            <a:pPr marL="171450" indent="-171450">
              <a:buFontTx/>
              <a:buChar char="-"/>
            </a:pPr>
            <a:endParaRPr lang="en-US" dirty="0"/>
          </a:p>
          <a:p>
            <a:pPr marL="171450" indent="-171450">
              <a:buFontTx/>
              <a:buChar char="-"/>
            </a:pPr>
            <a:r>
              <a:rPr lang="en-US" dirty="0"/>
              <a:t>Baseline, overall, Lariat is looking at a net profit just over 22.5 million</a:t>
            </a:r>
          </a:p>
        </p:txBody>
      </p:sp>
      <p:sp>
        <p:nvSpPr>
          <p:cNvPr id="4" name="Slide Number Placeholder 3"/>
          <p:cNvSpPr>
            <a:spLocks noGrp="1"/>
          </p:cNvSpPr>
          <p:nvPr>
            <p:ph type="sldNum" sz="quarter" idx="5"/>
          </p:nvPr>
        </p:nvSpPr>
        <p:spPr/>
        <p:txBody>
          <a:bodyPr/>
          <a:lstStyle/>
          <a:p>
            <a:fld id="{45C08079-69E8-4209-B770-806A365011AD}" type="slidenum">
              <a:rPr lang="en-US" smtClean="0"/>
              <a:t>3</a:t>
            </a:fld>
            <a:endParaRPr lang="en-US"/>
          </a:p>
        </p:txBody>
      </p:sp>
    </p:spTree>
    <p:extLst>
      <p:ext uri="{BB962C8B-B14F-4D97-AF65-F5344CB8AC3E}">
        <p14:creationId xmlns:p14="http://schemas.microsoft.com/office/powerpoint/2010/main" val="101491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strategy implements replacing the bottom 10% (or 400 vehicles) with the top 10% of the best vehicles that have the highest net profit.  By doing this, now every vehicle will at least make a profit.  Notice on this chart, the lowest line is a positive value unlike the first chart with 0 being at the top.  Using the first strategy, the worst performing vehicle is the 2017 Mercury Lynx with a net profit of $1,866.  Overall, the net profit is increased by over 4 million to a total of 26.8 million dollars.</a:t>
            </a:r>
          </a:p>
        </p:txBody>
      </p:sp>
      <p:sp>
        <p:nvSpPr>
          <p:cNvPr id="4" name="Slide Number Placeholder 3"/>
          <p:cNvSpPr>
            <a:spLocks noGrp="1"/>
          </p:cNvSpPr>
          <p:nvPr>
            <p:ph type="sldNum" sz="quarter" idx="5"/>
          </p:nvPr>
        </p:nvSpPr>
        <p:spPr/>
        <p:txBody>
          <a:bodyPr/>
          <a:lstStyle/>
          <a:p>
            <a:fld id="{45C08079-69E8-4209-B770-806A365011AD}" type="slidenum">
              <a:rPr lang="en-US" smtClean="0"/>
              <a:t>4</a:t>
            </a:fld>
            <a:endParaRPr lang="en-US"/>
          </a:p>
        </p:txBody>
      </p:sp>
    </p:spTree>
    <p:extLst>
      <p:ext uri="{BB962C8B-B14F-4D97-AF65-F5344CB8AC3E}">
        <p14:creationId xmlns:p14="http://schemas.microsoft.com/office/powerpoint/2010/main" val="2155218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strategy, similar to the first one, but takes into account rental count instead of net profit.  Also, like the first one, it replaces the bottom 10% of vehicles with the top 10% of vehicles that are rented most often.</a:t>
            </a:r>
          </a:p>
          <a:p>
            <a:endParaRPr lang="en-US" dirty="0"/>
          </a:p>
          <a:p>
            <a:r>
              <a:rPr lang="en-US" dirty="0"/>
              <a:t>Implementing this strategy, the lowest rental count for 183 different vehicles was 16 times for each one.  Despite implementing this strategy, there are seven cars still turning out a net loss.  The chart above illustrates vehicles that still have a net loss.  While our friend, the Daewoo Nubira was taken away using this strategy, our new winner is the 2017 Oldsmobile </a:t>
            </a:r>
            <a:r>
              <a:rPr lang="en-US" dirty="0" err="1"/>
              <a:t>Toronado</a:t>
            </a:r>
            <a:r>
              <a:rPr lang="en-US" dirty="0"/>
              <a:t> with a net loss of over $2000 dollars.  Since it has been rented out 17 times, it makes the cut.</a:t>
            </a:r>
          </a:p>
          <a:p>
            <a:endParaRPr lang="en-US" dirty="0"/>
          </a:p>
          <a:p>
            <a:r>
              <a:rPr lang="en-US" dirty="0"/>
              <a:t>On a better note, the most rented out car now is the 2018 Dodge Viper with the model being rented out 245 times averaging about 25 times per the 10 vehicles it has in inventory with this strategy.  The Honda Civic slips to third place with 226 rentals, gaining only one more rental.</a:t>
            </a:r>
          </a:p>
          <a:p>
            <a:endParaRPr lang="en-US" dirty="0"/>
          </a:p>
          <a:p>
            <a:r>
              <a:rPr lang="en-US" dirty="0"/>
              <a:t>Overall, the net revenue with this strategy is 25.5 million, only an increase of only 3 million.</a:t>
            </a:r>
          </a:p>
        </p:txBody>
      </p:sp>
      <p:sp>
        <p:nvSpPr>
          <p:cNvPr id="4" name="Slide Number Placeholder 3"/>
          <p:cNvSpPr>
            <a:spLocks noGrp="1"/>
          </p:cNvSpPr>
          <p:nvPr>
            <p:ph type="sldNum" sz="quarter" idx="5"/>
          </p:nvPr>
        </p:nvSpPr>
        <p:spPr/>
        <p:txBody>
          <a:bodyPr/>
          <a:lstStyle/>
          <a:p>
            <a:fld id="{45C08079-69E8-4209-B770-806A365011AD}" type="slidenum">
              <a:rPr lang="en-US" smtClean="0"/>
              <a:t>5</a:t>
            </a:fld>
            <a:endParaRPr lang="en-US"/>
          </a:p>
        </p:txBody>
      </p:sp>
    </p:spTree>
    <p:extLst>
      <p:ext uri="{BB962C8B-B14F-4D97-AF65-F5344CB8AC3E}">
        <p14:creationId xmlns:p14="http://schemas.microsoft.com/office/powerpoint/2010/main" val="229513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strategy considers Lariat locations in Airports.  In general, if a car rental company is in an airport, it can charge higher rates due to the demand that passengers may have to acquire a vehicle after they land.  The third strategy implements a 25% increase in rental fees.  The baseline inventory does not change; however, it may mitigate some losses due to some instances of a rental grossing more income.  While our friend, the 2018 Daewoo Nubira, is still at a net loss.  It is approximately a $2900 loss instead of a $3300 loss.  Also, just increasing fees by 25% at airport locations, only nine vehicles are at a net loss instead of 99 vehicles.  Overall, the net profit is around 28.3 million.  A gain of close to 6 million making this the most profitable strategy alone.</a:t>
            </a:r>
          </a:p>
          <a:p>
            <a:endParaRPr lang="en-US" dirty="0"/>
          </a:p>
          <a:p>
            <a:r>
              <a:rPr lang="en-US" dirty="0"/>
              <a:t>Also, Lariat has 22 airport locations out of the 50 total locations.  Increasing the fees at these 22 locations will have an impact on bottom line.  The demand for rental cars is higher at airports than at locations outside of them.</a:t>
            </a:r>
          </a:p>
        </p:txBody>
      </p:sp>
      <p:sp>
        <p:nvSpPr>
          <p:cNvPr id="4" name="Slide Number Placeholder 3"/>
          <p:cNvSpPr>
            <a:spLocks noGrp="1"/>
          </p:cNvSpPr>
          <p:nvPr>
            <p:ph type="sldNum" sz="quarter" idx="5"/>
          </p:nvPr>
        </p:nvSpPr>
        <p:spPr/>
        <p:txBody>
          <a:bodyPr/>
          <a:lstStyle/>
          <a:p>
            <a:fld id="{45C08079-69E8-4209-B770-806A365011AD}" type="slidenum">
              <a:rPr lang="en-US" smtClean="0"/>
              <a:t>6</a:t>
            </a:fld>
            <a:endParaRPr lang="en-US"/>
          </a:p>
        </p:txBody>
      </p:sp>
    </p:spTree>
    <p:extLst>
      <p:ext uri="{BB962C8B-B14F-4D97-AF65-F5344CB8AC3E}">
        <p14:creationId xmlns:p14="http://schemas.microsoft.com/office/powerpoint/2010/main" val="1985176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third strategy is more profitable than the first two, I think it would be better combined using one of the other two previous strategies.  The first combination considers replacing the bottom 10% of the vehicle inventory with the top 10% of vehicles focusing on an auto’s net profit and increasing the fees at airport locations by 25%.  The latter combination focuses on how often each vehicle is rented instead of an automobile’s net profit.  The first combination yields a net profit of almost 33 million, an increase of over 10 million from the baseline.  The second combination’s net profit is slightly under 32 million, only a $9 million difference.</a:t>
            </a:r>
          </a:p>
          <a:p>
            <a:endParaRPr lang="en-US" dirty="0"/>
          </a:p>
          <a:p>
            <a:r>
              <a:rPr lang="en-US" dirty="0"/>
              <a:t>As the counts remain the same as implementing the first two strategies without changing the airport rental rate, the net income a vehicle will produce can change.  Two examples are the 2016 Honda Civic having a net income of $116,000 combining strategies 1 and 3; and the 2018 Dodge Viper netting around $105,000 with the second combination, strategy 2 and 3.</a:t>
            </a:r>
          </a:p>
        </p:txBody>
      </p:sp>
      <p:sp>
        <p:nvSpPr>
          <p:cNvPr id="4" name="Slide Number Placeholder 3"/>
          <p:cNvSpPr>
            <a:spLocks noGrp="1"/>
          </p:cNvSpPr>
          <p:nvPr>
            <p:ph type="sldNum" sz="quarter" idx="5"/>
          </p:nvPr>
        </p:nvSpPr>
        <p:spPr/>
        <p:txBody>
          <a:bodyPr/>
          <a:lstStyle/>
          <a:p>
            <a:fld id="{45C08079-69E8-4209-B770-806A365011AD}" type="slidenum">
              <a:rPr lang="en-US" smtClean="0"/>
              <a:t>7</a:t>
            </a:fld>
            <a:endParaRPr lang="en-US"/>
          </a:p>
        </p:txBody>
      </p:sp>
    </p:spTree>
    <p:extLst>
      <p:ext uri="{BB962C8B-B14F-4D97-AF65-F5344CB8AC3E}">
        <p14:creationId xmlns:p14="http://schemas.microsoft.com/office/powerpoint/2010/main" val="1433935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the strategies presented, I would urge Lariat to go with the combination of the replacing the bottom 400 underperforming vehicles with the top 400 vehicle models that are producing the best net income in addition to increasing the fees at airport locations by 25%.  To review, using the first strategy, every automobile made a positive net profit of at least $1800.  Also, the demand is higher for people to rent cars at airports.  Using these two strategies alone, considering Lariat receives the same amount of business, the company’s net profit increases by over $10 million dollars.</a:t>
            </a:r>
          </a:p>
        </p:txBody>
      </p:sp>
      <p:sp>
        <p:nvSpPr>
          <p:cNvPr id="4" name="Slide Number Placeholder 3"/>
          <p:cNvSpPr>
            <a:spLocks noGrp="1"/>
          </p:cNvSpPr>
          <p:nvPr>
            <p:ph type="sldNum" sz="quarter" idx="5"/>
          </p:nvPr>
        </p:nvSpPr>
        <p:spPr/>
        <p:txBody>
          <a:bodyPr/>
          <a:lstStyle/>
          <a:p>
            <a:fld id="{45C08079-69E8-4209-B770-806A365011AD}" type="slidenum">
              <a:rPr lang="en-US" smtClean="0"/>
              <a:t>8</a:t>
            </a:fld>
            <a:endParaRPr lang="en-US"/>
          </a:p>
        </p:txBody>
      </p:sp>
    </p:spTree>
    <p:extLst>
      <p:ext uri="{BB962C8B-B14F-4D97-AF65-F5344CB8AC3E}">
        <p14:creationId xmlns:p14="http://schemas.microsoft.com/office/powerpoint/2010/main" val="234020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Anybody have any questions?</a:t>
            </a:r>
          </a:p>
        </p:txBody>
      </p:sp>
      <p:sp>
        <p:nvSpPr>
          <p:cNvPr id="4" name="Slide Number Placeholder 3"/>
          <p:cNvSpPr>
            <a:spLocks noGrp="1"/>
          </p:cNvSpPr>
          <p:nvPr>
            <p:ph type="sldNum" sz="quarter" idx="5"/>
          </p:nvPr>
        </p:nvSpPr>
        <p:spPr/>
        <p:txBody>
          <a:bodyPr/>
          <a:lstStyle/>
          <a:p>
            <a:fld id="{45C08079-69E8-4209-B770-806A365011AD}" type="slidenum">
              <a:rPr lang="en-US" smtClean="0"/>
              <a:t>9</a:t>
            </a:fld>
            <a:endParaRPr lang="en-US"/>
          </a:p>
        </p:txBody>
      </p:sp>
    </p:spTree>
    <p:extLst>
      <p:ext uri="{BB962C8B-B14F-4D97-AF65-F5344CB8AC3E}">
        <p14:creationId xmlns:p14="http://schemas.microsoft.com/office/powerpoint/2010/main" val="164423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42953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08815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91948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6937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5393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0566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3730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827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6773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1375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1/31/2021</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30576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1/31/2021</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599619275"/>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hyperlink" Target="https://creativecommons.org/licenses/by-nc-nd/3.0/" TargetMode="External"/><Relationship Id="rId4" Type="http://schemas.openxmlformats.org/officeDocument/2006/relationships/hyperlink" Target="http://travelerfolio.com/tasmania-self-drive-convoy-chan-brother-trave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Large car parking lot from above">
            <a:extLst>
              <a:ext uri="{FF2B5EF4-FFF2-40B4-BE49-F238E27FC236}">
                <a16:creationId xmlns:a16="http://schemas.microsoft.com/office/drawing/2014/main" id="{6BDE2AC8-1E1D-4F81-988C-1EBD62EC2FC2}"/>
              </a:ext>
            </a:extLst>
          </p:cNvPr>
          <p:cNvPicPr>
            <a:picLocks noChangeAspect="1"/>
          </p:cNvPicPr>
          <p:nvPr/>
        </p:nvPicPr>
        <p:blipFill rotWithShape="1">
          <a:blip r:embed="rId3"/>
          <a:srcRect l="4373" r="36517"/>
          <a:stretch/>
        </p:blipFill>
        <p:spPr>
          <a:xfrm>
            <a:off x="20" y="10"/>
            <a:ext cx="6095980" cy="6857990"/>
          </a:xfrm>
          <a:custGeom>
            <a:avLst/>
            <a:gdLst/>
            <a:ahLst/>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p:spPr>
      </p:pic>
      <p:sp>
        <p:nvSpPr>
          <p:cNvPr id="31" name="Freeform: Shape 30">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FE676AAB-C117-4550-BCD9-5389BECAB70C}"/>
              </a:ext>
            </a:extLst>
          </p:cNvPr>
          <p:cNvSpPr>
            <a:spLocks noGrp="1"/>
          </p:cNvSpPr>
          <p:nvPr>
            <p:ph type="ctrTitle"/>
          </p:nvPr>
        </p:nvSpPr>
        <p:spPr>
          <a:xfrm>
            <a:off x="6858000" y="1524000"/>
            <a:ext cx="4572000" cy="2286000"/>
          </a:xfrm>
        </p:spPr>
        <p:txBody>
          <a:bodyPr>
            <a:normAutofit/>
          </a:bodyPr>
          <a:lstStyle/>
          <a:p>
            <a:pPr algn="l"/>
            <a:r>
              <a:rPr lang="en-US" sz="4400"/>
              <a:t>Lariat Rental Car Project</a:t>
            </a:r>
          </a:p>
        </p:txBody>
      </p:sp>
      <p:sp>
        <p:nvSpPr>
          <p:cNvPr id="3" name="Subtitle 2">
            <a:extLst>
              <a:ext uri="{FF2B5EF4-FFF2-40B4-BE49-F238E27FC236}">
                <a16:creationId xmlns:a16="http://schemas.microsoft.com/office/drawing/2014/main" id="{74B1CC31-FE47-47B3-BAC2-5293D57D8E25}"/>
              </a:ext>
            </a:extLst>
          </p:cNvPr>
          <p:cNvSpPr>
            <a:spLocks noGrp="1"/>
          </p:cNvSpPr>
          <p:nvPr>
            <p:ph type="subTitle" idx="1"/>
          </p:nvPr>
        </p:nvSpPr>
        <p:spPr>
          <a:xfrm>
            <a:off x="6858000" y="4571999"/>
            <a:ext cx="4572000" cy="1524000"/>
          </a:xfrm>
        </p:spPr>
        <p:txBody>
          <a:bodyPr>
            <a:normAutofit/>
          </a:bodyPr>
          <a:lstStyle/>
          <a:p>
            <a:pPr algn="l"/>
            <a:r>
              <a:rPr lang="en-US"/>
              <a:t>By: Jason Westfall</a:t>
            </a:r>
          </a:p>
        </p:txBody>
      </p:sp>
    </p:spTree>
    <p:extLst>
      <p:ext uri="{BB962C8B-B14F-4D97-AF65-F5344CB8AC3E}">
        <p14:creationId xmlns:p14="http://schemas.microsoft.com/office/powerpoint/2010/main" val="24321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8B8A51A-6D01-4D5D-A841-E55847027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2001" y="1524002"/>
            <a:ext cx="6096001" cy="4572000"/>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3" name="Freeform: Shape 12">
            <a:extLst>
              <a:ext uri="{FF2B5EF4-FFF2-40B4-BE49-F238E27FC236}">
                <a16:creationId xmlns:a16="http://schemas.microsoft.com/office/drawing/2014/main" id="{B3583F5F-50B1-4C06-8A4C-52B531C92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370704"/>
            <a:ext cx="4485503" cy="648729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7B15B553-90E4-4FEE-9CAB-4E7F93122063}"/>
              </a:ext>
            </a:extLst>
          </p:cNvPr>
          <p:cNvSpPr>
            <a:spLocks noGrp="1"/>
          </p:cNvSpPr>
          <p:nvPr>
            <p:ph type="title"/>
          </p:nvPr>
        </p:nvSpPr>
        <p:spPr>
          <a:xfrm>
            <a:off x="718750" y="2286000"/>
            <a:ext cx="3048001" cy="2286000"/>
          </a:xfrm>
        </p:spPr>
        <p:txBody>
          <a:bodyPr anchor="ctr">
            <a:normAutofit/>
          </a:bodyPr>
          <a:lstStyle/>
          <a:p>
            <a:r>
              <a:rPr lang="en-US" sz="5400" dirty="0">
                <a:solidFill>
                  <a:srgbClr val="FFFFFF"/>
                </a:solidFill>
              </a:rPr>
              <a:t>Overview</a:t>
            </a:r>
          </a:p>
        </p:txBody>
      </p:sp>
      <p:graphicFrame>
        <p:nvGraphicFramePr>
          <p:cNvPr id="5" name="Content Placeholder 2">
            <a:extLst>
              <a:ext uri="{FF2B5EF4-FFF2-40B4-BE49-F238E27FC236}">
                <a16:creationId xmlns:a16="http://schemas.microsoft.com/office/drawing/2014/main" id="{A01FE711-24C0-4AF2-A679-792669B90268}"/>
              </a:ext>
            </a:extLst>
          </p:cNvPr>
          <p:cNvGraphicFramePr>
            <a:graphicFrameLocks noGrp="1"/>
          </p:cNvGraphicFramePr>
          <p:nvPr>
            <p:ph idx="1"/>
            <p:extLst>
              <p:ext uri="{D42A27DB-BD31-4B8C-83A1-F6EECF244321}">
                <p14:modId xmlns:p14="http://schemas.microsoft.com/office/powerpoint/2010/main" val="279256685"/>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947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4" name="Freeform: Shape 23">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6" name="Freeform: Shape 25">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8" name="Rectangle 2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8D921A6-366E-4E64-A081-BB2002EA8659}"/>
              </a:ext>
            </a:extLst>
          </p:cNvPr>
          <p:cNvSpPr>
            <a:spLocks noGrp="1"/>
          </p:cNvSpPr>
          <p:nvPr>
            <p:ph type="title"/>
          </p:nvPr>
        </p:nvSpPr>
        <p:spPr>
          <a:xfrm>
            <a:off x="3232255" y="-467372"/>
            <a:ext cx="6943493" cy="1634252"/>
          </a:xfrm>
        </p:spPr>
        <p:txBody>
          <a:bodyPr vert="horz" lIns="91440" tIns="45720" rIns="91440" bIns="45720" rtlCol="0" anchor="b">
            <a:normAutofit/>
          </a:bodyPr>
          <a:lstStyle/>
          <a:p>
            <a:r>
              <a:rPr lang="en-US" kern="1200" dirty="0">
                <a:solidFill>
                  <a:schemeClr val="tx1"/>
                </a:solidFill>
                <a:latin typeface="+mj-lt"/>
                <a:ea typeface="+mj-ea"/>
                <a:cs typeface="+mj-cs"/>
              </a:rPr>
              <a:t>Problem / Baseline</a:t>
            </a:r>
          </a:p>
        </p:txBody>
      </p:sp>
      <p:sp>
        <p:nvSpPr>
          <p:cNvPr id="30" name="Freeform: Shape 29">
            <a:extLst>
              <a:ext uri="{FF2B5EF4-FFF2-40B4-BE49-F238E27FC236}">
                <a16:creationId xmlns:a16="http://schemas.microsoft.com/office/drawing/2014/main" id="{A0B0D064-49EC-422C-B83B-1EF015462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2" name="Group 31">
            <a:extLst>
              <a:ext uri="{FF2B5EF4-FFF2-40B4-BE49-F238E27FC236}">
                <a16:creationId xmlns:a16="http://schemas.microsoft.com/office/drawing/2014/main" id="{97BD10BA-973B-4A2D-B0D3-232F303EE6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3" name="Freeform: Shape 32">
              <a:extLst>
                <a:ext uri="{FF2B5EF4-FFF2-40B4-BE49-F238E27FC236}">
                  <a16:creationId xmlns:a16="http://schemas.microsoft.com/office/drawing/2014/main" id="{687A88DB-DE70-4706-9273-203D5AD3C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4" name="Freeform: Shape 33">
              <a:extLst>
                <a:ext uri="{FF2B5EF4-FFF2-40B4-BE49-F238E27FC236}">
                  <a16:creationId xmlns:a16="http://schemas.microsoft.com/office/drawing/2014/main" id="{EA99C8FD-E836-4A5D-A41C-145B88F0E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10" name="Picture 9">
            <a:extLst>
              <a:ext uri="{FF2B5EF4-FFF2-40B4-BE49-F238E27FC236}">
                <a16:creationId xmlns:a16="http://schemas.microsoft.com/office/drawing/2014/main" id="{D258D4AD-66C0-4D5F-8B40-B9F64DC74B68}"/>
              </a:ext>
            </a:extLst>
          </p:cNvPr>
          <p:cNvPicPr>
            <a:picLocks noChangeAspect="1"/>
          </p:cNvPicPr>
          <p:nvPr/>
        </p:nvPicPr>
        <p:blipFill>
          <a:blip r:embed="rId3"/>
          <a:stretch>
            <a:fillRect/>
          </a:stretch>
        </p:blipFill>
        <p:spPr>
          <a:xfrm>
            <a:off x="5120434" y="5356908"/>
            <a:ext cx="6076204" cy="1028641"/>
          </a:xfrm>
          <a:prstGeom prst="rect">
            <a:avLst/>
          </a:prstGeom>
        </p:spPr>
      </p:pic>
      <p:graphicFrame>
        <p:nvGraphicFramePr>
          <p:cNvPr id="23" name="Chart 22">
            <a:extLst>
              <a:ext uri="{FF2B5EF4-FFF2-40B4-BE49-F238E27FC236}">
                <a16:creationId xmlns:a16="http://schemas.microsoft.com/office/drawing/2014/main" id="{9DAEA756-AFF2-41B1-8B15-E944C4569F08}"/>
              </a:ext>
            </a:extLst>
          </p:cNvPr>
          <p:cNvGraphicFramePr>
            <a:graphicFrameLocks/>
          </p:cNvGraphicFramePr>
          <p:nvPr>
            <p:extLst>
              <p:ext uri="{D42A27DB-BD31-4B8C-83A1-F6EECF244321}">
                <p14:modId xmlns:p14="http://schemas.microsoft.com/office/powerpoint/2010/main" val="774369688"/>
              </p:ext>
            </p:extLst>
          </p:nvPr>
        </p:nvGraphicFramePr>
        <p:xfrm>
          <a:off x="616671" y="1180194"/>
          <a:ext cx="10201276" cy="41767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48430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93FC-205A-4532-B0F6-FC1E70E803EE}"/>
              </a:ext>
            </a:extLst>
          </p:cNvPr>
          <p:cNvSpPr>
            <a:spLocks noGrp="1"/>
          </p:cNvSpPr>
          <p:nvPr>
            <p:ph type="title"/>
          </p:nvPr>
        </p:nvSpPr>
        <p:spPr>
          <a:xfrm>
            <a:off x="2593287" y="-190056"/>
            <a:ext cx="8349671" cy="1524000"/>
          </a:xfrm>
        </p:spPr>
        <p:txBody>
          <a:bodyPr>
            <a:normAutofit/>
          </a:bodyPr>
          <a:lstStyle/>
          <a:p>
            <a:r>
              <a:rPr lang="en-US" dirty="0"/>
              <a:t>Strategy 1: Net Revenue</a:t>
            </a:r>
          </a:p>
        </p:txBody>
      </p:sp>
      <p:graphicFrame>
        <p:nvGraphicFramePr>
          <p:cNvPr id="4" name="Chart 3">
            <a:extLst>
              <a:ext uri="{FF2B5EF4-FFF2-40B4-BE49-F238E27FC236}">
                <a16:creationId xmlns:a16="http://schemas.microsoft.com/office/drawing/2014/main" id="{F99B54D0-9FDB-4C17-BE42-B6800FB7B173}"/>
              </a:ext>
            </a:extLst>
          </p:cNvPr>
          <p:cNvGraphicFramePr>
            <a:graphicFrameLocks/>
          </p:cNvGraphicFramePr>
          <p:nvPr>
            <p:extLst>
              <p:ext uri="{D42A27DB-BD31-4B8C-83A1-F6EECF244321}">
                <p14:modId xmlns:p14="http://schemas.microsoft.com/office/powerpoint/2010/main" val="889580420"/>
              </p:ext>
            </p:extLst>
          </p:nvPr>
        </p:nvGraphicFramePr>
        <p:xfrm>
          <a:off x="1088259" y="1488395"/>
          <a:ext cx="10038777" cy="3854786"/>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E746146B-108F-4C89-912F-AB27CF7DDA7A}"/>
              </a:ext>
            </a:extLst>
          </p:cNvPr>
          <p:cNvPicPr>
            <a:picLocks noChangeAspect="1"/>
          </p:cNvPicPr>
          <p:nvPr/>
        </p:nvPicPr>
        <p:blipFill>
          <a:blip r:embed="rId4"/>
          <a:stretch>
            <a:fillRect/>
          </a:stretch>
        </p:blipFill>
        <p:spPr>
          <a:xfrm>
            <a:off x="2731723" y="4763677"/>
            <a:ext cx="6751848" cy="1211855"/>
          </a:xfrm>
          <a:prstGeom prst="rect">
            <a:avLst/>
          </a:prstGeom>
        </p:spPr>
      </p:pic>
    </p:spTree>
    <p:extLst>
      <p:ext uri="{BB962C8B-B14F-4D97-AF65-F5344CB8AC3E}">
        <p14:creationId xmlns:p14="http://schemas.microsoft.com/office/powerpoint/2010/main" val="2876942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6EC3-3F56-4B57-8BC2-E60727C81197}"/>
              </a:ext>
            </a:extLst>
          </p:cNvPr>
          <p:cNvSpPr>
            <a:spLocks noGrp="1"/>
          </p:cNvSpPr>
          <p:nvPr>
            <p:ph type="title"/>
          </p:nvPr>
        </p:nvSpPr>
        <p:spPr>
          <a:xfrm>
            <a:off x="2194192" y="26804"/>
            <a:ext cx="10668000" cy="1524000"/>
          </a:xfrm>
        </p:spPr>
        <p:txBody>
          <a:bodyPr/>
          <a:lstStyle/>
          <a:p>
            <a:r>
              <a:rPr lang="en-US" dirty="0"/>
              <a:t>Strategy 2: Rental Count</a:t>
            </a:r>
          </a:p>
        </p:txBody>
      </p:sp>
      <p:graphicFrame>
        <p:nvGraphicFramePr>
          <p:cNvPr id="9" name="Content Placeholder 8">
            <a:extLst>
              <a:ext uri="{FF2B5EF4-FFF2-40B4-BE49-F238E27FC236}">
                <a16:creationId xmlns:a16="http://schemas.microsoft.com/office/drawing/2014/main" id="{F8DE8C79-ADF5-4EAB-9845-093204CE7344}"/>
              </a:ext>
            </a:extLst>
          </p:cNvPr>
          <p:cNvGraphicFramePr>
            <a:graphicFrameLocks noGrp="1"/>
          </p:cNvGraphicFramePr>
          <p:nvPr>
            <p:ph idx="1"/>
            <p:extLst>
              <p:ext uri="{D42A27DB-BD31-4B8C-83A1-F6EECF244321}">
                <p14:modId xmlns:p14="http://schemas.microsoft.com/office/powerpoint/2010/main" val="700379716"/>
              </p:ext>
            </p:extLst>
          </p:nvPr>
        </p:nvGraphicFramePr>
        <p:xfrm>
          <a:off x="762000" y="1550804"/>
          <a:ext cx="10668000" cy="4029864"/>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a:extLst>
              <a:ext uri="{FF2B5EF4-FFF2-40B4-BE49-F238E27FC236}">
                <a16:creationId xmlns:a16="http://schemas.microsoft.com/office/drawing/2014/main" id="{994BE31A-BB43-4204-85A8-F1B61554861F}"/>
              </a:ext>
            </a:extLst>
          </p:cNvPr>
          <p:cNvPicPr>
            <a:picLocks noChangeAspect="1"/>
          </p:cNvPicPr>
          <p:nvPr/>
        </p:nvPicPr>
        <p:blipFill>
          <a:blip r:embed="rId4"/>
          <a:stretch>
            <a:fillRect/>
          </a:stretch>
        </p:blipFill>
        <p:spPr>
          <a:xfrm>
            <a:off x="762000" y="5716669"/>
            <a:ext cx="6943725" cy="590550"/>
          </a:xfrm>
          <a:prstGeom prst="rect">
            <a:avLst/>
          </a:prstGeom>
        </p:spPr>
      </p:pic>
    </p:spTree>
    <p:extLst>
      <p:ext uri="{BB962C8B-B14F-4D97-AF65-F5344CB8AC3E}">
        <p14:creationId xmlns:p14="http://schemas.microsoft.com/office/powerpoint/2010/main" val="3264040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8" name="Freeform: Shape 1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2" name="Rectangle 2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0" name="Content Placeholder 9" descr="A picture containing text, indoor, person, ceiling&#10;&#10;Description automatically generated">
            <a:extLst>
              <a:ext uri="{FF2B5EF4-FFF2-40B4-BE49-F238E27FC236}">
                <a16:creationId xmlns:a16="http://schemas.microsoft.com/office/drawing/2014/main" id="{D9D07DFC-DF2D-4DCF-A51B-B76921069476}"/>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209" r="22680"/>
          <a:stretch/>
        </p:blipFill>
        <p:spPr>
          <a:xfrm>
            <a:off x="20" y="10"/>
            <a:ext cx="6095980" cy="6857990"/>
          </a:xfrm>
          <a:custGeom>
            <a:avLst/>
            <a:gdLst/>
            <a:ahLst/>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p:spPr>
      </p:pic>
      <p:sp>
        <p:nvSpPr>
          <p:cNvPr id="24" name="Freeform: Shape 23">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538E99A3-4887-4BCA-8D55-A22679DAA882}"/>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dirty="0">
                <a:solidFill>
                  <a:schemeClr val="tx1"/>
                </a:solidFill>
                <a:latin typeface="+mj-lt"/>
                <a:ea typeface="+mj-ea"/>
                <a:cs typeface="+mj-cs"/>
              </a:rPr>
              <a:t>Strategy 3: Raising Airport Rates</a:t>
            </a:r>
          </a:p>
        </p:txBody>
      </p:sp>
      <p:sp>
        <p:nvSpPr>
          <p:cNvPr id="11" name="TextBox 10">
            <a:extLst>
              <a:ext uri="{FF2B5EF4-FFF2-40B4-BE49-F238E27FC236}">
                <a16:creationId xmlns:a16="http://schemas.microsoft.com/office/drawing/2014/main" id="{B34D6673-DA6E-4574-8BEF-DE18CF6B70E4}"/>
              </a:ext>
            </a:extLst>
          </p:cNvPr>
          <p:cNvSpPr txBox="1"/>
          <p:nvPr/>
        </p:nvSpPr>
        <p:spPr>
          <a:xfrm>
            <a:off x="9400851" y="6657945"/>
            <a:ext cx="279114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travelerfolio.com/tasmania-self-drive-convoy-chan-brother-trave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pic>
        <p:nvPicPr>
          <p:cNvPr id="17" name="Picture 16">
            <a:extLst>
              <a:ext uri="{FF2B5EF4-FFF2-40B4-BE49-F238E27FC236}">
                <a16:creationId xmlns:a16="http://schemas.microsoft.com/office/drawing/2014/main" id="{962EDE6E-AA5E-4845-B559-225EE4269E29}"/>
              </a:ext>
            </a:extLst>
          </p:cNvPr>
          <p:cNvPicPr>
            <a:picLocks noChangeAspect="1"/>
          </p:cNvPicPr>
          <p:nvPr/>
        </p:nvPicPr>
        <p:blipFill>
          <a:blip r:embed="rId6"/>
          <a:stretch>
            <a:fillRect/>
          </a:stretch>
        </p:blipFill>
        <p:spPr>
          <a:xfrm>
            <a:off x="4895385" y="468352"/>
            <a:ext cx="6999189" cy="849094"/>
          </a:xfrm>
          <a:prstGeom prst="rect">
            <a:avLst/>
          </a:prstGeom>
        </p:spPr>
      </p:pic>
    </p:spTree>
    <p:extLst>
      <p:ext uri="{BB962C8B-B14F-4D97-AF65-F5344CB8AC3E}">
        <p14:creationId xmlns:p14="http://schemas.microsoft.com/office/powerpoint/2010/main" val="2186808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861A6E4-CB70-4D29-87D4-AD020035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5635"/>
            <a:ext cx="4212773" cy="5022365"/>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31" name="Freeform: Shape 30">
            <a:extLst>
              <a:ext uri="{FF2B5EF4-FFF2-40B4-BE49-F238E27FC236}">
                <a16:creationId xmlns:a16="http://schemas.microsoft.com/office/drawing/2014/main" id="{BFE67A51-A6D2-4F56-B718-2BF4AD24E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3999"/>
            <a:ext cx="4095749"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F1E54ACD-8F40-4E80-B2D8-F923EAF30FD2}"/>
              </a:ext>
            </a:extLst>
          </p:cNvPr>
          <p:cNvSpPr>
            <a:spLocks noGrp="1"/>
          </p:cNvSpPr>
          <p:nvPr>
            <p:ph type="title"/>
          </p:nvPr>
        </p:nvSpPr>
        <p:spPr>
          <a:xfrm>
            <a:off x="2807782" y="-1368182"/>
            <a:ext cx="6325066" cy="2286000"/>
          </a:xfrm>
        </p:spPr>
        <p:txBody>
          <a:bodyPr anchor="b">
            <a:normAutofit/>
          </a:bodyPr>
          <a:lstStyle/>
          <a:p>
            <a:r>
              <a:rPr lang="en-US" sz="4000" dirty="0">
                <a:solidFill>
                  <a:srgbClr val="FFFFFF"/>
                </a:solidFill>
              </a:rPr>
              <a:t>Combination Strategies</a:t>
            </a:r>
          </a:p>
        </p:txBody>
      </p:sp>
      <p:graphicFrame>
        <p:nvGraphicFramePr>
          <p:cNvPr id="23" name="Content Placeholder 2">
            <a:extLst>
              <a:ext uri="{FF2B5EF4-FFF2-40B4-BE49-F238E27FC236}">
                <a16:creationId xmlns:a16="http://schemas.microsoft.com/office/drawing/2014/main" id="{C90D1F93-1C6E-4552-BB1E-E608EFD1800E}"/>
              </a:ext>
            </a:extLst>
          </p:cNvPr>
          <p:cNvGraphicFramePr>
            <a:graphicFrameLocks noGrp="1"/>
          </p:cNvGraphicFramePr>
          <p:nvPr>
            <p:ph idx="1"/>
            <p:extLst>
              <p:ext uri="{D42A27DB-BD31-4B8C-83A1-F6EECF244321}">
                <p14:modId xmlns:p14="http://schemas.microsoft.com/office/powerpoint/2010/main" val="4246530770"/>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55040EF3-A237-4D27-8887-00398D6DDE02}"/>
              </a:ext>
            </a:extLst>
          </p:cNvPr>
          <p:cNvPicPr>
            <a:picLocks noChangeAspect="1"/>
          </p:cNvPicPr>
          <p:nvPr/>
        </p:nvPicPr>
        <p:blipFill>
          <a:blip r:embed="rId8"/>
          <a:stretch>
            <a:fillRect/>
          </a:stretch>
        </p:blipFill>
        <p:spPr>
          <a:xfrm>
            <a:off x="4498109" y="5190837"/>
            <a:ext cx="7516091" cy="1286164"/>
          </a:xfrm>
          <a:prstGeom prst="rect">
            <a:avLst/>
          </a:prstGeom>
        </p:spPr>
      </p:pic>
    </p:spTree>
    <p:extLst>
      <p:ext uri="{BB962C8B-B14F-4D97-AF65-F5344CB8AC3E}">
        <p14:creationId xmlns:p14="http://schemas.microsoft.com/office/powerpoint/2010/main" val="3211791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4" name="Freeform: Shape 23">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6" name="Freeform: Shape 25">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8" name="Rectangle 2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FEF269D-144D-4F06-A474-566924BA9EFF}"/>
              </a:ext>
            </a:extLst>
          </p:cNvPr>
          <p:cNvSpPr>
            <a:spLocks noGrp="1"/>
          </p:cNvSpPr>
          <p:nvPr>
            <p:ph type="title"/>
          </p:nvPr>
        </p:nvSpPr>
        <p:spPr>
          <a:xfrm>
            <a:off x="6662058" y="-1907242"/>
            <a:ext cx="4572000" cy="3056235"/>
          </a:xfrm>
        </p:spPr>
        <p:txBody>
          <a:bodyPr vert="horz" lIns="91440" tIns="45720" rIns="91440" bIns="45720" rtlCol="0" anchor="b">
            <a:normAutofit/>
          </a:bodyPr>
          <a:lstStyle/>
          <a:p>
            <a:r>
              <a:rPr lang="en-US" kern="1200" dirty="0">
                <a:solidFill>
                  <a:schemeClr val="tx1"/>
                </a:solidFill>
                <a:latin typeface="+mj-lt"/>
                <a:ea typeface="+mj-ea"/>
                <a:cs typeface="+mj-cs"/>
              </a:rPr>
              <a:t>Best Solution</a:t>
            </a:r>
          </a:p>
        </p:txBody>
      </p:sp>
      <p:pic>
        <p:nvPicPr>
          <p:cNvPr id="5" name="Picture 4" descr="Light bulb on yellow background with sketched light beams and cord">
            <a:extLst>
              <a:ext uri="{FF2B5EF4-FFF2-40B4-BE49-F238E27FC236}">
                <a16:creationId xmlns:a16="http://schemas.microsoft.com/office/drawing/2014/main" id="{455E5F43-E74A-41FC-9997-779D4885724D}"/>
              </a:ext>
            </a:extLst>
          </p:cNvPr>
          <p:cNvPicPr>
            <a:picLocks noChangeAspect="1"/>
          </p:cNvPicPr>
          <p:nvPr/>
        </p:nvPicPr>
        <p:blipFill rotWithShape="1">
          <a:blip r:embed="rId3"/>
          <a:srcRect l="43085"/>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30" name="Freeform: Shape 29">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6" name="TextBox 5">
            <a:extLst>
              <a:ext uri="{FF2B5EF4-FFF2-40B4-BE49-F238E27FC236}">
                <a16:creationId xmlns:a16="http://schemas.microsoft.com/office/drawing/2014/main" id="{B2549FB2-12A8-4267-ADC6-44DE576BC0CF}"/>
              </a:ext>
            </a:extLst>
          </p:cNvPr>
          <p:cNvSpPr txBox="1"/>
          <p:nvPr/>
        </p:nvSpPr>
        <p:spPr>
          <a:xfrm>
            <a:off x="6206446" y="3867009"/>
            <a:ext cx="4735531" cy="1323439"/>
          </a:xfrm>
          <a:prstGeom prst="rect">
            <a:avLst/>
          </a:prstGeom>
          <a:noFill/>
        </p:spPr>
        <p:txBody>
          <a:bodyPr wrap="square" rtlCol="0">
            <a:spAutoFit/>
          </a:bodyPr>
          <a:lstStyle/>
          <a:p>
            <a:r>
              <a:rPr lang="en-US" sz="4000" b="1" dirty="0"/>
              <a:t>Combine Strategies 1 &amp; 3!!!</a:t>
            </a:r>
          </a:p>
        </p:txBody>
      </p:sp>
    </p:spTree>
    <p:extLst>
      <p:ext uri="{BB962C8B-B14F-4D97-AF65-F5344CB8AC3E}">
        <p14:creationId xmlns:p14="http://schemas.microsoft.com/office/powerpoint/2010/main" val="286536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5"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27ECBA9-7F7D-4405-AFCD-0F7D0A5D7B5A}"/>
              </a:ext>
            </a:extLst>
          </p:cNvPr>
          <p:cNvSpPr>
            <a:spLocks noGrp="1"/>
          </p:cNvSpPr>
          <p:nvPr>
            <p:ph type="title"/>
          </p:nvPr>
        </p:nvSpPr>
        <p:spPr>
          <a:xfrm>
            <a:off x="7638586" y="2322378"/>
            <a:ext cx="2798956" cy="941220"/>
          </a:xfrm>
        </p:spPr>
        <p:txBody>
          <a:bodyPr vert="horz" lIns="91440" tIns="45720" rIns="91440" bIns="45720" rtlCol="0" anchor="b">
            <a:normAutofit/>
          </a:bodyPr>
          <a:lstStyle/>
          <a:p>
            <a:r>
              <a:rPr lang="en-US" kern="1200" dirty="0">
                <a:solidFill>
                  <a:schemeClr val="tx1"/>
                </a:solidFill>
                <a:latin typeface="+mj-lt"/>
                <a:ea typeface="+mj-ea"/>
                <a:cs typeface="+mj-cs"/>
              </a:rPr>
              <a:t>Questions</a:t>
            </a:r>
          </a:p>
        </p:txBody>
      </p:sp>
      <p:pic>
        <p:nvPicPr>
          <p:cNvPr id="5" name="Picture 4" descr="Question mark on green pastel background">
            <a:extLst>
              <a:ext uri="{FF2B5EF4-FFF2-40B4-BE49-F238E27FC236}">
                <a16:creationId xmlns:a16="http://schemas.microsoft.com/office/drawing/2014/main" id="{EE2C400C-6E79-4815-BB3F-40FDCD4923AD}"/>
              </a:ext>
            </a:extLst>
          </p:cNvPr>
          <p:cNvPicPr>
            <a:picLocks noChangeAspect="1"/>
          </p:cNvPicPr>
          <p:nvPr/>
        </p:nvPicPr>
        <p:blipFill rotWithShape="1">
          <a:blip r:embed="rId3"/>
          <a:srcRect l="30592" r="-1"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7" name="Freeform: Shape 16">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3361885099"/>
      </p:ext>
    </p:extLst>
  </p:cSld>
  <p:clrMapOvr>
    <a:masterClrMapping/>
  </p:clrMapOvr>
</p:sld>
</file>

<file path=ppt/theme/theme1.xml><?xml version="1.0" encoding="utf-8"?>
<a:theme xmlns:a="http://schemas.openxmlformats.org/drawingml/2006/main" name="PebbleVTI">
  <a:themeElements>
    <a:clrScheme name="AnalogousFromRegularSeedLeftStep">
      <a:dk1>
        <a:srgbClr val="000000"/>
      </a:dk1>
      <a:lt1>
        <a:srgbClr val="FFFFFF"/>
      </a:lt1>
      <a:dk2>
        <a:srgbClr val="21253D"/>
      </a:dk2>
      <a:lt2>
        <a:srgbClr val="E2E8E6"/>
      </a:lt2>
      <a:accent1>
        <a:srgbClr val="C34D7C"/>
      </a:accent1>
      <a:accent2>
        <a:srgbClr val="B13B9B"/>
      </a:accent2>
      <a:accent3>
        <a:srgbClr val="A84DC3"/>
      </a:accent3>
      <a:accent4>
        <a:srgbClr val="653BB1"/>
      </a:accent4>
      <a:accent5>
        <a:srgbClr val="4D54C3"/>
      </a:accent5>
      <a:accent6>
        <a:srgbClr val="3B74B1"/>
      </a:accent6>
      <a:hlink>
        <a:srgbClr val="31946D"/>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1200</Words>
  <Application>Microsoft Office PowerPoint</Application>
  <PresentationFormat>Widescreen</PresentationFormat>
  <Paragraphs>53</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Avenir Next LT Pro</vt:lpstr>
      <vt:lpstr>Avenir Next LT Pro Light</vt:lpstr>
      <vt:lpstr>Calibri</vt:lpstr>
      <vt:lpstr>Sitka Subheading</vt:lpstr>
      <vt:lpstr>PebbleVTI</vt:lpstr>
      <vt:lpstr>Lariat Rental Car Project</vt:lpstr>
      <vt:lpstr>Overview</vt:lpstr>
      <vt:lpstr>Problem / Baseline</vt:lpstr>
      <vt:lpstr>Strategy 1: Net Revenue</vt:lpstr>
      <vt:lpstr>Strategy 2: Rental Count</vt:lpstr>
      <vt:lpstr>Strategy 3: Raising Airport Rates</vt:lpstr>
      <vt:lpstr>Combination Strategies</vt:lpstr>
      <vt:lpstr>Best Solution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Lariat Rental Car Project</dc:title>
  <dc:creator>Jason Westfall</dc:creator>
  <cp:lastModifiedBy>Jason Westfall</cp:lastModifiedBy>
  <cp:revision>9</cp:revision>
  <dcterms:created xsi:type="dcterms:W3CDTF">2021-02-01T01:24:34Z</dcterms:created>
  <dcterms:modified xsi:type="dcterms:W3CDTF">2021-02-01T12:33:29Z</dcterms:modified>
</cp:coreProperties>
</file>